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2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02.xml" ContentType="application/vnd.openxmlformats-officedocument.presentationml.tags+xml"/>
  <Override PartName="/ppt/notesSlides/notesSlide23.xml" ContentType="application/vnd.openxmlformats-officedocument.presentationml.notesSlide+xml"/>
  <Override PartName="/ppt/tags/tag103.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7" r:id="rId2"/>
    <p:sldId id="299" r:id="rId3"/>
    <p:sldId id="302" r:id="rId4"/>
    <p:sldId id="303" r:id="rId5"/>
    <p:sldId id="300" r:id="rId6"/>
    <p:sldId id="337" r:id="rId7"/>
    <p:sldId id="314" r:id="rId8"/>
    <p:sldId id="312" r:id="rId9"/>
    <p:sldId id="313" r:id="rId10"/>
    <p:sldId id="316" r:id="rId11"/>
    <p:sldId id="317" r:id="rId12"/>
    <p:sldId id="318" r:id="rId13"/>
    <p:sldId id="319" r:id="rId14"/>
    <p:sldId id="320" r:id="rId15"/>
    <p:sldId id="256" r:id="rId16"/>
    <p:sldId id="335"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15" r:id="rId31"/>
    <p:sldId id="309" r:id="rId32"/>
    <p:sldId id="310" r:id="rId33"/>
    <p:sldId id="311" r:id="rId34"/>
    <p:sldId id="321" r:id="rId35"/>
    <p:sldId id="284" r:id="rId36"/>
    <p:sldId id="338" r:id="rId37"/>
  </p:sldIdLst>
  <p:sldSz cx="9144000" cy="6858000" type="screen4x3"/>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3" autoAdjust="0"/>
    <p:restoredTop sz="94598"/>
  </p:normalViewPr>
  <p:slideViewPr>
    <p:cSldViewPr snapToGrid="0">
      <p:cViewPr varScale="1">
        <p:scale>
          <a:sx n="125" d="100"/>
          <a:sy n="125" d="100"/>
        </p:scale>
        <p:origin x="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3541330102162"/>
          <c:y val="0.0838607031899716"/>
          <c:w val="0.687511898071832"/>
          <c:h val="0.820390623595673"/>
        </c:manualLayout>
      </c:layout>
      <c:lineChart>
        <c:grouping val="standard"/>
        <c:varyColors val="0"/>
        <c:ser>
          <c:idx val="0"/>
          <c:order val="0"/>
          <c:tx>
            <c:strRef>
              <c:f>Sheet1!$B$1</c:f>
              <c:strCache>
                <c:ptCount val="1"/>
                <c:pt idx="0">
                  <c:v>test1</c:v>
                </c:pt>
              </c:strCache>
            </c:strRef>
          </c:tx>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Sheet1!$B$2:$B$11</c:f>
              <c:numCache>
                <c:formatCode>General</c:formatCode>
                <c:ptCount val="10"/>
                <c:pt idx="0">
                  <c:v>0.829288428862729</c:v>
                </c:pt>
                <c:pt idx="1">
                  <c:v>0.96568371894997</c:v>
                </c:pt>
                <c:pt idx="2">
                  <c:v>0.96568371894997</c:v>
                </c:pt>
                <c:pt idx="3">
                  <c:v>0.96568371894997</c:v>
                </c:pt>
                <c:pt idx="4">
                  <c:v>0.96568371894997</c:v>
                </c:pt>
                <c:pt idx="5">
                  <c:v>0.96568371894997</c:v>
                </c:pt>
                <c:pt idx="6">
                  <c:v>0.968657768430329</c:v>
                </c:pt>
                <c:pt idx="7">
                  <c:v>0.968657768430329</c:v>
                </c:pt>
                <c:pt idx="8">
                  <c:v>0.968657768430329</c:v>
                </c:pt>
                <c:pt idx="9">
                  <c:v>0.968657768430329</c:v>
                </c:pt>
              </c:numCache>
            </c:numRef>
          </c:val>
          <c:smooth val="0"/>
        </c:ser>
        <c:ser>
          <c:idx val="1"/>
          <c:order val="1"/>
          <c:tx>
            <c:strRef>
              <c:f>Sheet1!$C$1</c:f>
              <c:strCache>
                <c:ptCount val="1"/>
                <c:pt idx="0">
                  <c:v>test2</c:v>
                </c:pt>
              </c:strCache>
            </c:strRef>
          </c:tx>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Sheet1!$C$2:$C$11</c:f>
              <c:numCache>
                <c:formatCode>General</c:formatCode>
                <c:ptCount val="10"/>
                <c:pt idx="0">
                  <c:v>0.890877990787766</c:v>
                </c:pt>
                <c:pt idx="1">
                  <c:v>0.942342933374911</c:v>
                </c:pt>
                <c:pt idx="2">
                  <c:v>0.942342933374911</c:v>
                </c:pt>
                <c:pt idx="3">
                  <c:v>0.942342933374911</c:v>
                </c:pt>
                <c:pt idx="4">
                  <c:v>0.942342933374911</c:v>
                </c:pt>
                <c:pt idx="5">
                  <c:v>0.942342933374911</c:v>
                </c:pt>
                <c:pt idx="6">
                  <c:v>0.958720920107075</c:v>
                </c:pt>
                <c:pt idx="7">
                  <c:v>0.958720920107075</c:v>
                </c:pt>
                <c:pt idx="8">
                  <c:v>0.958720920107075</c:v>
                </c:pt>
                <c:pt idx="9">
                  <c:v>0.970831040283513</c:v>
                </c:pt>
              </c:numCache>
            </c:numRef>
          </c:val>
          <c:smooth val="0"/>
        </c:ser>
        <c:ser>
          <c:idx val="2"/>
          <c:order val="2"/>
          <c:tx>
            <c:strRef>
              <c:f>Sheet1!$D$1</c:f>
              <c:strCache>
                <c:ptCount val="1"/>
                <c:pt idx="0">
                  <c:v>test3</c:v>
                </c:pt>
              </c:strCache>
            </c:strRef>
          </c:tx>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Sheet1!$D$2:$D$11</c:f>
              <c:numCache>
                <c:formatCode>General</c:formatCode>
                <c:ptCount val="10"/>
                <c:pt idx="0">
                  <c:v>0.963794107975768</c:v>
                </c:pt>
                <c:pt idx="1">
                  <c:v>0.963794107975768</c:v>
                </c:pt>
                <c:pt idx="2">
                  <c:v>0.963794107975768</c:v>
                </c:pt>
                <c:pt idx="3">
                  <c:v>0.963794107975768</c:v>
                </c:pt>
                <c:pt idx="4">
                  <c:v>0.963794107975768</c:v>
                </c:pt>
                <c:pt idx="5">
                  <c:v>0.967514809013473</c:v>
                </c:pt>
                <c:pt idx="6">
                  <c:v>0.967514809013473</c:v>
                </c:pt>
                <c:pt idx="7">
                  <c:v>0.967514809013473</c:v>
                </c:pt>
                <c:pt idx="8">
                  <c:v>0.967514809013473</c:v>
                </c:pt>
                <c:pt idx="9">
                  <c:v>0.967514809013473</c:v>
                </c:pt>
              </c:numCache>
            </c:numRef>
          </c:val>
          <c:smooth val="0"/>
        </c:ser>
        <c:dLbls>
          <c:showLegendKey val="0"/>
          <c:showVal val="0"/>
          <c:showCatName val="0"/>
          <c:showSerName val="0"/>
          <c:showPercent val="0"/>
          <c:showBubbleSize val="0"/>
        </c:dLbls>
        <c:marker val="1"/>
        <c:smooth val="0"/>
        <c:axId val="-1506936768"/>
        <c:axId val="-1580938160"/>
      </c:lineChart>
      <c:catAx>
        <c:axId val="-1506936768"/>
        <c:scaling>
          <c:orientation val="minMax"/>
        </c:scaling>
        <c:delete val="0"/>
        <c:axPos val="b"/>
        <c:numFmt formatCode="General" sourceLinked="1"/>
        <c:majorTickMark val="out"/>
        <c:minorTickMark val="none"/>
        <c:tickLblPos val="nextTo"/>
        <c:crossAx val="-1580938160"/>
        <c:crosses val="autoZero"/>
        <c:auto val="1"/>
        <c:lblAlgn val="ctr"/>
        <c:lblOffset val="100"/>
        <c:noMultiLvlLbl val="0"/>
      </c:catAx>
      <c:valAx>
        <c:axId val="-1580938160"/>
        <c:scaling>
          <c:orientation val="minMax"/>
        </c:scaling>
        <c:delete val="0"/>
        <c:axPos val="l"/>
        <c:majorGridlines/>
        <c:numFmt formatCode="General" sourceLinked="1"/>
        <c:majorTickMark val="out"/>
        <c:minorTickMark val="none"/>
        <c:tickLblPos val="nextTo"/>
        <c:crossAx val="-150693676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pieChart>
        <c:varyColors val="1"/>
        <c:ser>
          <c:idx val="0"/>
          <c:order val="0"/>
          <c:tx>
            <c:strRef>
              <c:f>Sheet1!$B$1</c:f>
              <c:strCache>
                <c:ptCount val="1"/>
                <c:pt idx="0">
                  <c:v>USER TEST</c:v>
                </c:pt>
              </c:strCache>
            </c:strRef>
          </c:tx>
          <c:cat>
            <c:strRef>
              <c:f>Sheet1!$A$2:$A$5</c:f>
              <c:strCache>
                <c:ptCount val="4"/>
                <c:pt idx="0">
                  <c:v>Correct</c:v>
                </c:pt>
                <c:pt idx="1">
                  <c:v>crash</c:v>
                </c:pt>
                <c:pt idx="2">
                  <c:v>mistake</c:v>
                </c:pt>
                <c:pt idx="3">
                  <c:v>partial correct</c:v>
                </c:pt>
              </c:strCache>
            </c:strRef>
          </c:cat>
          <c:val>
            <c:numRef>
              <c:f>Sheet1!$B$2:$B$5</c:f>
              <c:numCache>
                <c:formatCode>General</c:formatCode>
                <c:ptCount val="4"/>
                <c:pt idx="0">
                  <c:v>12.0</c:v>
                </c:pt>
                <c:pt idx="1">
                  <c:v>2.0</c:v>
                </c:pt>
                <c:pt idx="2">
                  <c:v>1.0</c:v>
                </c:pt>
                <c:pt idx="3">
                  <c:v>16.0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24842847769029"/>
          <c:y val="0.316177727784027"/>
          <c:w val="0.449695385721626"/>
          <c:h val="0.618451068616423"/>
        </c:manualLayout>
      </c:layout>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2017/5/8</a:t>
            </a:fld>
            <a:endParaRPr lang="zh-CN" altLang="en-US"/>
          </a:p>
        </p:txBody>
      </p:sp>
      <p:sp>
        <p:nvSpPr>
          <p:cNvPr id="4" name="幻灯片图像占位符 3"/>
          <p:cNvSpPr>
            <a:spLocks noGrp="1" noRot="1" noChangeAspect="1"/>
          </p:cNvSpPr>
          <p:nvPr>
            <p:ph type="sldImg" idx="2"/>
          </p:nvPr>
        </p:nvSpPr>
        <p:spPr>
          <a:xfrm>
            <a:off x="1249156" y="1279287"/>
            <a:ext cx="4605433"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18</a:t>
            </a:fld>
            <a:endParaRPr lang="zh-CN" altLang="en-US"/>
          </a:p>
        </p:txBody>
      </p:sp>
    </p:spTree>
    <p:extLst>
      <p:ext uri="{BB962C8B-B14F-4D97-AF65-F5344CB8AC3E}">
        <p14:creationId xmlns:p14="http://schemas.microsoft.com/office/powerpoint/2010/main" val="422158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19</a:t>
            </a:fld>
            <a:endParaRPr lang="zh-CN" altLang="en-US"/>
          </a:p>
        </p:txBody>
      </p:sp>
    </p:spTree>
    <p:extLst>
      <p:ext uri="{BB962C8B-B14F-4D97-AF65-F5344CB8AC3E}">
        <p14:creationId xmlns:p14="http://schemas.microsoft.com/office/powerpoint/2010/main" val="3050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20</a:t>
            </a:fld>
            <a:endParaRPr lang="zh-CN" altLang="en-US"/>
          </a:p>
        </p:txBody>
      </p:sp>
    </p:spTree>
    <p:extLst>
      <p:ext uri="{BB962C8B-B14F-4D97-AF65-F5344CB8AC3E}">
        <p14:creationId xmlns:p14="http://schemas.microsoft.com/office/powerpoint/2010/main" val="181660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21</a:t>
            </a:fld>
            <a:endParaRPr lang="zh-CN" altLang="en-US"/>
          </a:p>
        </p:txBody>
      </p:sp>
    </p:spTree>
    <p:extLst>
      <p:ext uri="{BB962C8B-B14F-4D97-AF65-F5344CB8AC3E}">
        <p14:creationId xmlns:p14="http://schemas.microsoft.com/office/powerpoint/2010/main" val="161854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22</a:t>
            </a:fld>
            <a:endParaRPr lang="zh-CN" altLang="en-US"/>
          </a:p>
        </p:txBody>
      </p:sp>
    </p:spTree>
    <p:extLst>
      <p:ext uri="{BB962C8B-B14F-4D97-AF65-F5344CB8AC3E}">
        <p14:creationId xmlns:p14="http://schemas.microsoft.com/office/powerpoint/2010/main" val="2093461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23</a:t>
            </a:fld>
            <a:endParaRPr lang="zh-CN" altLang="en-US"/>
          </a:p>
        </p:txBody>
      </p:sp>
    </p:spTree>
    <p:extLst>
      <p:ext uri="{BB962C8B-B14F-4D97-AF65-F5344CB8AC3E}">
        <p14:creationId xmlns:p14="http://schemas.microsoft.com/office/powerpoint/2010/main" val="1368864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24</a:t>
            </a:fld>
            <a:endParaRPr lang="zh-CN" altLang="en-US"/>
          </a:p>
        </p:txBody>
      </p:sp>
    </p:spTree>
    <p:extLst>
      <p:ext uri="{BB962C8B-B14F-4D97-AF65-F5344CB8AC3E}">
        <p14:creationId xmlns:p14="http://schemas.microsoft.com/office/powerpoint/2010/main" val="56859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25</a:t>
            </a:fld>
            <a:endParaRPr lang="zh-CN" altLang="en-US"/>
          </a:p>
        </p:txBody>
      </p:sp>
    </p:spTree>
    <p:extLst>
      <p:ext uri="{BB962C8B-B14F-4D97-AF65-F5344CB8AC3E}">
        <p14:creationId xmlns:p14="http://schemas.microsoft.com/office/powerpoint/2010/main" val="49681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26</a:t>
            </a:fld>
            <a:endParaRPr lang="zh-CN" altLang="en-US"/>
          </a:p>
        </p:txBody>
      </p:sp>
    </p:spTree>
    <p:extLst>
      <p:ext uri="{BB962C8B-B14F-4D97-AF65-F5344CB8AC3E}">
        <p14:creationId xmlns:p14="http://schemas.microsoft.com/office/powerpoint/2010/main" val="61312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27</a:t>
            </a:fld>
            <a:endParaRPr lang="zh-CN" altLang="en-US"/>
          </a:p>
        </p:txBody>
      </p:sp>
    </p:spTree>
    <p:extLst>
      <p:ext uri="{BB962C8B-B14F-4D97-AF65-F5344CB8AC3E}">
        <p14:creationId xmlns:p14="http://schemas.microsoft.com/office/powerpoint/2010/main" val="179693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5337" cy="3454400"/>
          </a:xfrm>
        </p:spPr>
      </p:sp>
      <p:sp>
        <p:nvSpPr>
          <p:cNvPr id="3" name="Notes Placeholder 2"/>
          <p:cNvSpPr>
            <a:spLocks noGrp="1"/>
          </p:cNvSpPr>
          <p:nvPr>
            <p:ph type="body" idx="1"/>
          </p:nvPr>
        </p:nvSpPr>
        <p:spPr/>
        <p:txBody>
          <a:bodyPr/>
          <a:lstStyle/>
          <a:p>
            <a:r>
              <a:rPr lang="en-US" dirty="0" err="1" smtClean="0"/>
              <a:t>Plz</a:t>
            </a:r>
            <a:r>
              <a:rPr lang="en-US" baseline="0" dirty="0" smtClean="0"/>
              <a:t> allow me to </a:t>
            </a:r>
            <a:r>
              <a:rPr lang="en-US" baseline="0" dirty="0" err="1" smtClean="0"/>
              <a:t>brife</a:t>
            </a:r>
            <a:r>
              <a:rPr lang="en-US" baseline="0" dirty="0" smtClean="0"/>
              <a:t> introduce our team. Myself</a:t>
            </a:r>
            <a:r>
              <a:rPr lang="mr-IN" baseline="0" dirty="0" smtClean="0"/>
              <a:t>…</a:t>
            </a:r>
            <a:r>
              <a:rPr lang="en-US" baseline="0" dirty="0" smtClean="0"/>
              <a:t>.major</a:t>
            </a:r>
            <a:r>
              <a:rPr lang="mr-IN" baseline="0" dirty="0" smtClean="0"/>
              <a:t>…</a:t>
            </a:r>
            <a:r>
              <a:rPr lang="en-US" baseline="0" dirty="0" smtClean="0"/>
              <a:t>used to be what major</a:t>
            </a:r>
            <a:r>
              <a:rPr lang="mr-IN" baseline="0" dirty="0" smtClean="0"/>
              <a:t>…</a:t>
            </a:r>
            <a:r>
              <a:rPr lang="en-US" baseline="0" dirty="0" smtClean="0"/>
              <a:t> </a:t>
            </a:r>
          </a:p>
          <a:p>
            <a:r>
              <a:rPr lang="en-US" baseline="0" dirty="0" smtClean="0"/>
              <a:t>Next person intro </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1651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28</a:t>
            </a:fld>
            <a:endParaRPr lang="zh-CN" altLang="en-US"/>
          </a:p>
        </p:txBody>
      </p:sp>
    </p:spTree>
    <p:extLst>
      <p:ext uri="{BB962C8B-B14F-4D97-AF65-F5344CB8AC3E}">
        <p14:creationId xmlns:p14="http://schemas.microsoft.com/office/powerpoint/2010/main" val="47046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29</a:t>
            </a:fld>
            <a:endParaRPr lang="zh-CN" altLang="en-US"/>
          </a:p>
        </p:txBody>
      </p:sp>
    </p:spTree>
    <p:extLst>
      <p:ext uri="{BB962C8B-B14F-4D97-AF65-F5344CB8AC3E}">
        <p14:creationId xmlns:p14="http://schemas.microsoft.com/office/powerpoint/2010/main" val="131589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30</a:t>
            </a:fld>
            <a:endParaRPr lang="zh-CN" altLang="en-US"/>
          </a:p>
        </p:txBody>
      </p:sp>
    </p:spTree>
    <p:extLst>
      <p:ext uri="{BB962C8B-B14F-4D97-AF65-F5344CB8AC3E}">
        <p14:creationId xmlns:p14="http://schemas.microsoft.com/office/powerpoint/2010/main" val="214367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34</a:t>
            </a:fld>
            <a:endParaRPr lang="zh-CN" altLang="en-US"/>
          </a:p>
        </p:txBody>
      </p:sp>
    </p:spTree>
    <p:extLst>
      <p:ext uri="{BB962C8B-B14F-4D97-AF65-F5344CB8AC3E}">
        <p14:creationId xmlns:p14="http://schemas.microsoft.com/office/powerpoint/2010/main" val="849613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35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5337" cy="3454400"/>
          </a:xfrm>
        </p:spPr>
      </p:sp>
      <p:sp>
        <p:nvSpPr>
          <p:cNvPr id="3" name="Notes Placeholder 2"/>
          <p:cNvSpPr>
            <a:spLocks noGrp="1"/>
          </p:cNvSpPr>
          <p:nvPr>
            <p:ph type="body" idx="1"/>
          </p:nvPr>
        </p:nvSpPr>
        <p:spPr/>
        <p:txBody>
          <a:bodyPr/>
          <a:lstStyle/>
          <a:p>
            <a:r>
              <a:rPr lang="en-US" sz="1200" dirty="0" smtClean="0">
                <a:solidFill>
                  <a:schemeClr val="tx1"/>
                </a:solidFill>
              </a:rPr>
              <a:t>The increasing number of smartphone users in the global market has led to a tremendous increase in the number of apps that consumers use on their phones. </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28148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5337" cy="3454400"/>
          </a:xfrm>
        </p:spPr>
      </p:sp>
      <p:sp>
        <p:nvSpPr>
          <p:cNvPr id="3" name="Notes Placeholder 2"/>
          <p:cNvSpPr>
            <a:spLocks noGrp="1"/>
          </p:cNvSpPr>
          <p:nvPr>
            <p:ph type="body" idx="1"/>
          </p:nvPr>
        </p:nvSpPr>
        <p:spPr/>
        <p:txBody>
          <a:bodyPr/>
          <a:lstStyle/>
          <a:p>
            <a:r>
              <a:rPr lang="en-US" dirty="0" smtClean="0"/>
              <a:t>Imagine</a:t>
            </a:r>
            <a:r>
              <a:rPr lang="en-US" baseline="0" dirty="0" smtClean="0"/>
              <a:t> now you want to go out for lunch or dinner. Where would you go? Yes, you could say that you only go to the place you know. But what if you what a change or your </a:t>
            </a:r>
            <a:r>
              <a:rPr lang="en-US" baseline="0" dirty="0" err="1" smtClean="0"/>
              <a:t>frinds</a:t>
            </a:r>
            <a:r>
              <a:rPr lang="en-US" baseline="0" dirty="0" smtClean="0"/>
              <a:t> might not  wanted to go there? Search on Yelp or Google Map will also take you quite a long time. So, by using our app, the recommendation </a:t>
            </a:r>
            <a:r>
              <a:rPr lang="en-US" baseline="0" dirty="0" err="1" smtClean="0"/>
              <a:t>i</a:t>
            </a:r>
            <a:r>
              <a:rPr lang="en-US" baseline="0" dirty="0" smtClean="0"/>
              <a:t> make only in seconds.  Lets now see how our app works and how it really can help in our daily life and makes eating in a different restaurant a real enjoyable thing. Now I will hand over to my </a:t>
            </a:r>
            <a:r>
              <a:rPr lang="en-US" baseline="0" dirty="0" err="1" smtClean="0"/>
              <a:t>teamate</a:t>
            </a:r>
            <a:r>
              <a:rPr lang="en-US" baseline="0" dirty="0" smtClean="0"/>
              <a:t>, to </a:t>
            </a:r>
            <a:r>
              <a:rPr lang="en-US" baseline="0" dirty="0" err="1" smtClean="0"/>
              <a:t>decuss</a:t>
            </a:r>
            <a:r>
              <a:rPr lang="en-US" baseline="0" dirty="0" smtClean="0"/>
              <a:t> the design and functions of our app in more details. </a:t>
            </a:r>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71876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7</a:t>
            </a:fld>
            <a:endParaRPr lang="zh-CN" altLang="en-US"/>
          </a:p>
        </p:txBody>
      </p:sp>
    </p:spTree>
    <p:extLst>
      <p:ext uri="{BB962C8B-B14F-4D97-AF65-F5344CB8AC3E}">
        <p14:creationId xmlns:p14="http://schemas.microsoft.com/office/powerpoint/2010/main" val="105619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984592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t>16</a:t>
            </a:fld>
            <a:endParaRPr lang="zh-CN" altLang="en-US"/>
          </a:p>
        </p:txBody>
      </p:sp>
    </p:spTree>
    <p:extLst>
      <p:ext uri="{BB962C8B-B14F-4D97-AF65-F5344CB8AC3E}">
        <p14:creationId xmlns:p14="http://schemas.microsoft.com/office/powerpoint/2010/main" val="86428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F8C31A-7AA0-4185-82F8-E924F26F3B14}" type="slidenum">
              <a:rPr lang="zh-CN" altLang="en-US" smtClean="0"/>
              <a:pPr/>
              <a:t>17</a:t>
            </a:fld>
            <a:endParaRPr lang="zh-CN" altLang="en-US"/>
          </a:p>
        </p:txBody>
      </p:sp>
    </p:spTree>
    <p:extLst>
      <p:ext uri="{BB962C8B-B14F-4D97-AF65-F5344CB8AC3E}">
        <p14:creationId xmlns:p14="http://schemas.microsoft.com/office/powerpoint/2010/main" val="153285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3533"/>
            <a:ext cx="7772400" cy="1813811"/>
          </a:xfrm>
        </p:spPr>
        <p:txBody>
          <a:bodyPr anchor="b">
            <a:normAutofit/>
          </a:bodyPr>
          <a:lstStyle>
            <a:lvl1pPr algn="ctr">
              <a:defRPr sz="5400" b="1"/>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685800" y="4047344"/>
            <a:ext cx="777240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t>2017/5/8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t>‹#›</a:t>
            </a:fld>
            <a:endParaRPr lang="zh-CN" altLang="en-US"/>
          </a:p>
        </p:txBody>
      </p:sp>
      <p:sp>
        <p:nvSpPr>
          <p:cNvPr id="7" name="内容占位符 6"/>
          <p:cNvSpPr>
            <a:spLocks noGrp="1"/>
          </p:cNvSpPr>
          <p:nvPr>
            <p:ph sz="quarter" idx="13"/>
          </p:nvPr>
        </p:nvSpPr>
        <p:spPr>
          <a:xfrm>
            <a:off x="628650" y="529068"/>
            <a:ext cx="7886700" cy="557509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3387777"/>
            <a:ext cx="7886700" cy="979957"/>
          </a:xfrm>
        </p:spPr>
        <p:txBody>
          <a:bodyPr anchor="b">
            <a:normAutofit/>
          </a:bodyPr>
          <a:lstStyle>
            <a:lvl1pPr>
              <a:defRPr sz="48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469545"/>
            <a:ext cx="7886700" cy="971886"/>
          </a:xfrm>
        </p:spPr>
        <p:txBody>
          <a:bodyPr>
            <a:normAutofit/>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normAutofit/>
          </a:bodyPr>
          <a:lstStyle/>
          <a:p>
            <a:fld id="{8C900F7B-4130-4B74-8171-8AECFB1CC568}" type="datetimeFigureOut">
              <a:rPr lang="zh-CN" altLang="en-US" smtClean="0"/>
              <a:t>2017/5/8</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187A1075-E4D0-4978-B687-24737E60936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123950"/>
            <a:ext cx="3886200" cy="505301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629150" y="1123950"/>
            <a:ext cx="3886200" cy="50530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78298" y="0"/>
            <a:ext cx="7737052" cy="794479"/>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normAutofit/>
          </a:bodyPr>
          <a:lstStyle/>
          <a:p>
            <a:fld id="{8C900F7B-4130-4B74-8171-8AECFB1CC568}" type="datetimeFigureOut">
              <a:rPr lang="zh-CN" altLang="en-US" smtClean="0"/>
              <a:t>2017/5/8</a:t>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187A1075-E4D0-4978-B687-24737E609369}" type="slidenum">
              <a:rPr lang="zh-CN" altLang="en-US" smtClean="0"/>
              <a:t>‹#›</a:t>
            </a:fld>
            <a:endParaRPr lang="zh-CN" altLang="en-US"/>
          </a:p>
        </p:txBody>
      </p:sp>
      <p:grpSp>
        <p:nvGrpSpPr>
          <p:cNvPr id="10" name="组合 9"/>
          <p:cNvGrpSpPr/>
          <p:nvPr/>
        </p:nvGrpSpPr>
        <p:grpSpPr>
          <a:xfrm>
            <a:off x="703106" y="2272799"/>
            <a:ext cx="7737788" cy="2160002"/>
            <a:chOff x="1715547" y="2340982"/>
            <a:chExt cx="8731876" cy="2160002"/>
          </a:xfrm>
        </p:grpSpPr>
        <p:sp>
          <p:nvSpPr>
            <p:cNvPr id="11" name="矩形 10"/>
            <p:cNvSpPr/>
            <p:nvPr/>
          </p:nvSpPr>
          <p:spPr>
            <a:xfrm rot="10800000" flipV="1">
              <a:off x="1715547" y="2340982"/>
              <a:ext cx="8731876" cy="720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sp>
          <p:nvSpPr>
            <p:cNvPr id="12" name="矩形 11"/>
            <p:cNvSpPr/>
            <p:nvPr/>
          </p:nvSpPr>
          <p:spPr>
            <a:xfrm rot="10800000" flipV="1">
              <a:off x="1715547" y="3060983"/>
              <a:ext cx="8731876" cy="72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sp>
          <p:nvSpPr>
            <p:cNvPr id="13" name="矩形 12"/>
            <p:cNvSpPr/>
            <p:nvPr/>
          </p:nvSpPr>
          <p:spPr>
            <a:xfrm rot="10800000" flipV="1">
              <a:off x="1715547" y="3780984"/>
              <a:ext cx="8731876" cy="720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n-ea"/>
                <a:sym typeface="+mn-lt"/>
              </a:endParaRPr>
            </a:p>
          </p:txBody>
        </p:sp>
      </p:grpSp>
      <p:sp>
        <p:nvSpPr>
          <p:cNvPr id="2" name="Title 1"/>
          <p:cNvSpPr>
            <a:spLocks noGrp="1"/>
          </p:cNvSpPr>
          <p:nvPr>
            <p:ph type="title" hasCustomPrompt="1"/>
          </p:nvPr>
        </p:nvSpPr>
        <p:spPr>
          <a:xfrm>
            <a:off x="703107" y="2272798"/>
            <a:ext cx="7737787" cy="2160003"/>
          </a:xfrm>
        </p:spPr>
        <p:txBody>
          <a:bodyPr>
            <a:normAutofit/>
          </a:bodyPr>
          <a:lstStyle>
            <a:lvl1pPr algn="ctr">
              <a:defRPr sz="8800" b="1">
                <a:ln w="76200">
                  <a:solidFill>
                    <a:schemeClr val="bg1"/>
                  </a:solidFill>
                </a:ln>
                <a:noFill/>
              </a:defRPr>
            </a:lvl1pPr>
          </a:lstStyle>
          <a:p>
            <a:r>
              <a:rPr lang="zh-CN" altLang="en-US" dirty="0" smtClean="0"/>
              <a:t>编辑标题</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79489" y="0"/>
            <a:ext cx="7735860" cy="779489"/>
          </a:xfrm>
        </p:spPr>
        <p:txBody>
          <a:bodyPr anchor="ctr" anchorCtr="0">
            <a:normAutofit/>
          </a:bodyPr>
          <a:lstStyle>
            <a:lvl1pPr>
              <a:defRPr sz="3600"/>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974788" y="1322387"/>
            <a:ext cx="7194425" cy="35986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74787" y="5105401"/>
            <a:ext cx="7194425" cy="940052"/>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2017/5/8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solidFill>
                  <a:schemeClr val="accent1"/>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C900F7B-4130-4B74-8171-8AECFB1CC568}" type="datetimeFigureOut">
              <a:rPr lang="zh-CN" altLang="en-US" smtClean="0"/>
              <a:t>2017/5/8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7A1075-E4D0-4978-B687-24737E60936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gs" Target="../tags/tag1.xml"/><Relationship Id="rId13" Type="http://schemas.openxmlformats.org/officeDocument/2006/relationships/tags" Target="../tags/tag2.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779489" y="0"/>
            <a:ext cx="7735861" cy="779489"/>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628650" y="1109272"/>
            <a:ext cx="7886700" cy="506769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C900F7B-4130-4B74-8171-8AECFB1CC568}" type="datetimeFigureOut">
              <a:rPr lang="zh-CN" altLang="en-US" smtClean="0"/>
              <a:t>2017/5/8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fld id="{187A1075-E4D0-4978-B687-24737E60936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slideLayout" Target="../slideLayouts/slideLayout3.xml"/><Relationship Id="rId5" Type="http://schemas.openxmlformats.org/officeDocument/2006/relationships/notesSlide" Target="../notesSlides/notesSlide1.xml"/><Relationship Id="rId1" Type="http://schemas.openxmlformats.org/officeDocument/2006/relationships/tags" Target="../tags/tag3.x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1" Type="http://schemas.openxmlformats.org/officeDocument/2006/relationships/tags" Target="../tags/tag26.xml"/><Relationship Id="rId2" Type="http://schemas.openxmlformats.org/officeDocument/2006/relationships/tags" Target="../tags/tag27.xml"/></Relationships>
</file>

<file path=ppt/slides/_rels/slide16.xml.rels><?xml version="1.0" encoding="UTF-8" standalone="yes"?>
<Relationships xmlns="http://schemas.openxmlformats.org/package/2006/relationships"><Relationship Id="rId11" Type="http://schemas.openxmlformats.org/officeDocument/2006/relationships/tags" Target="../tags/tag38.xml"/><Relationship Id="rId12" Type="http://schemas.openxmlformats.org/officeDocument/2006/relationships/tags" Target="../tags/tag39.xml"/><Relationship Id="rId13" Type="http://schemas.openxmlformats.org/officeDocument/2006/relationships/tags" Target="../tags/tag40.xml"/><Relationship Id="rId14" Type="http://schemas.openxmlformats.org/officeDocument/2006/relationships/tags" Target="../tags/tag41.xml"/><Relationship Id="rId15" Type="http://schemas.openxmlformats.org/officeDocument/2006/relationships/tags" Target="../tags/tag42.xml"/><Relationship Id="rId16" Type="http://schemas.openxmlformats.org/officeDocument/2006/relationships/tags" Target="../tags/tag43.xml"/><Relationship Id="rId17" Type="http://schemas.openxmlformats.org/officeDocument/2006/relationships/slideLayout" Target="../slideLayouts/slideLayout7.xml"/><Relationship Id="rId18" Type="http://schemas.openxmlformats.org/officeDocument/2006/relationships/notesSlide" Target="../notesSlides/notesSlide8.xml"/><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tags" Target="../tags/tag34.xml"/><Relationship Id="rId8" Type="http://schemas.openxmlformats.org/officeDocument/2006/relationships/tags" Target="../tags/tag35.xml"/><Relationship Id="rId9" Type="http://schemas.openxmlformats.org/officeDocument/2006/relationships/tags" Target="../tags/tag36.xml"/><Relationship Id="rId10" Type="http://schemas.openxmlformats.org/officeDocument/2006/relationships/tags" Target="../tags/tag3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9.xml"/><Relationship Id="rId1" Type="http://schemas.openxmlformats.org/officeDocument/2006/relationships/tags" Target="../tags/tag44.xml"/><Relationship Id="rId2" Type="http://schemas.openxmlformats.org/officeDocument/2006/relationships/tags" Target="../tags/tag45.xml"/></Relationships>
</file>

<file path=ppt/slides/_rels/slide18.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slideLayout" Target="../slideLayouts/slideLayout7.xml"/><Relationship Id="rId5" Type="http://schemas.openxmlformats.org/officeDocument/2006/relationships/notesSlide" Target="../notesSlides/notesSlide10.xml"/><Relationship Id="rId1" Type="http://schemas.openxmlformats.org/officeDocument/2006/relationships/tags" Target="../tags/tag46.xml"/><Relationship Id="rId2" Type="http://schemas.openxmlformats.org/officeDocument/2006/relationships/tags" Target="../tags/tag47.xml"/></Relationships>
</file>

<file path=ppt/slides/_rels/slide19.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slideLayout" Target="../slideLayouts/slideLayout7.xml"/><Relationship Id="rId7" Type="http://schemas.openxmlformats.org/officeDocument/2006/relationships/notesSlide" Target="../notesSlides/notesSlide11.xml"/><Relationship Id="rId1" Type="http://schemas.openxmlformats.org/officeDocument/2006/relationships/tags" Target="../tags/tag49.xml"/><Relationship Id="rId2" Type="http://schemas.openxmlformats.org/officeDocument/2006/relationships/tags" Target="../tags/tag50.xml"/></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notesSlide" Target="../notesSlides/notesSlide2.xml"/><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slideLayout" Target="../slideLayouts/slideLayout7.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tags" Target="../tags/tag55.xml"/><Relationship Id="rId4" Type="http://schemas.openxmlformats.org/officeDocument/2006/relationships/tags" Target="../tags/tag56.xml"/><Relationship Id="rId5" Type="http://schemas.openxmlformats.org/officeDocument/2006/relationships/tags" Target="../tags/tag57.xml"/><Relationship Id="rId6" Type="http://schemas.openxmlformats.org/officeDocument/2006/relationships/slideLayout" Target="../slideLayouts/slideLayout7.xml"/><Relationship Id="rId7" Type="http://schemas.openxmlformats.org/officeDocument/2006/relationships/notesSlide" Target="../notesSlides/notesSlide12.xml"/><Relationship Id="rId8" Type="http://schemas.openxmlformats.org/officeDocument/2006/relationships/oleObject" Target="../embeddings/oleObject1.bin"/><Relationship Id="rId9" Type="http://schemas.openxmlformats.org/officeDocument/2006/relationships/image" Target="../media/image15.wmf"/><Relationship Id="rId10" Type="http://schemas.openxmlformats.org/officeDocument/2006/relationships/image" Target="../media/image16.gif"/><Relationship Id="rId1" Type="http://schemas.openxmlformats.org/officeDocument/2006/relationships/vmlDrawing" Target="../drawings/vmlDrawing1.vml"/><Relationship Id="rId2"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7.xml"/><Relationship Id="rId6" Type="http://schemas.openxmlformats.org/officeDocument/2006/relationships/notesSlide" Target="../notesSlides/notesSlide13.xml"/><Relationship Id="rId1" Type="http://schemas.openxmlformats.org/officeDocument/2006/relationships/tags" Target="../tags/tag58.xml"/><Relationship Id="rId2" Type="http://schemas.openxmlformats.org/officeDocument/2006/relationships/tags" Target="../tags/tag59.xml"/></Relationships>
</file>

<file path=ppt/slides/_rels/slide22.xml.rels><?xml version="1.0" encoding="UTF-8" standalone="yes"?>
<Relationships xmlns="http://schemas.openxmlformats.org/package/2006/relationships"><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tags" Target="../tags/tag74.xml"/><Relationship Id="rId14" Type="http://schemas.openxmlformats.org/officeDocument/2006/relationships/tags" Target="../tags/tag75.xml"/><Relationship Id="rId15" Type="http://schemas.openxmlformats.org/officeDocument/2006/relationships/tags" Target="../tags/tag76.xml"/><Relationship Id="rId16" Type="http://schemas.openxmlformats.org/officeDocument/2006/relationships/slideLayout" Target="../slideLayouts/slideLayout2.xml"/><Relationship Id="rId17" Type="http://schemas.openxmlformats.org/officeDocument/2006/relationships/notesSlide" Target="../notesSlides/notesSlide14.xml"/><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 Id="rId9" Type="http://schemas.openxmlformats.org/officeDocument/2006/relationships/tags" Target="../tags/tag70.xml"/><Relationship Id="rId10" Type="http://schemas.openxmlformats.org/officeDocument/2006/relationships/tags" Target="../tags/tag71.xml"/></Relationships>
</file>

<file path=ppt/slides/_rels/slide23.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slideLayout" Target="../slideLayouts/slideLayout7.xml"/><Relationship Id="rId6" Type="http://schemas.openxmlformats.org/officeDocument/2006/relationships/notesSlide" Target="../notesSlides/notesSlide15.xml"/><Relationship Id="rId7" Type="http://schemas.openxmlformats.org/officeDocument/2006/relationships/oleObject" Target="../embeddings/oleObject2.bin"/><Relationship Id="rId8" Type="http://schemas.openxmlformats.org/officeDocument/2006/relationships/image" Target="../media/image15.wmf"/><Relationship Id="rId9" Type="http://schemas.openxmlformats.org/officeDocument/2006/relationships/image" Target="../media/image16.gif"/><Relationship Id="rId1" Type="http://schemas.openxmlformats.org/officeDocument/2006/relationships/vmlDrawing" Target="../drawings/vmlDrawing2.vml"/><Relationship Id="rId2" Type="http://schemas.openxmlformats.org/officeDocument/2006/relationships/tags" Target="../tags/tag77.xml"/></Relationships>
</file>

<file path=ppt/slides/_rels/slide24.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tags" Target="../tags/tag82.xml"/><Relationship Id="rId5" Type="http://schemas.openxmlformats.org/officeDocument/2006/relationships/tags" Target="../tags/tag83.xml"/><Relationship Id="rId6" Type="http://schemas.openxmlformats.org/officeDocument/2006/relationships/slideLayout" Target="../slideLayouts/slideLayout7.xml"/><Relationship Id="rId7" Type="http://schemas.openxmlformats.org/officeDocument/2006/relationships/notesSlide" Target="../notesSlides/notesSlide16.xml"/><Relationship Id="rId8" Type="http://schemas.openxmlformats.org/officeDocument/2006/relationships/image" Target="../media/image18.jpeg"/><Relationship Id="rId9" Type="http://schemas.openxmlformats.org/officeDocument/2006/relationships/oleObject" Target="../embeddings/oleObject3.bin"/><Relationship Id="rId10" Type="http://schemas.openxmlformats.org/officeDocument/2006/relationships/image" Target="../media/image17.wmf"/><Relationship Id="rId1" Type="http://schemas.openxmlformats.org/officeDocument/2006/relationships/vmlDrawing" Target="../drawings/vmlDrawing3.vml"/><Relationship Id="rId2" Type="http://schemas.openxmlformats.org/officeDocument/2006/relationships/tags" Target="../tags/tag80.xml"/></Relationships>
</file>

<file path=ppt/slides/_rels/slide25.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slideLayout" Target="../slideLayouts/slideLayout7.xml"/><Relationship Id="rId6" Type="http://schemas.openxmlformats.org/officeDocument/2006/relationships/notesSlide" Target="../notesSlides/notesSlide17.xml"/><Relationship Id="rId7" Type="http://schemas.openxmlformats.org/officeDocument/2006/relationships/oleObject" Target="../embeddings/oleObject4.bin"/><Relationship Id="rId8" Type="http://schemas.openxmlformats.org/officeDocument/2006/relationships/image" Target="../media/image15.wmf"/><Relationship Id="rId1" Type="http://schemas.openxmlformats.org/officeDocument/2006/relationships/vmlDrawing" Target="../drawings/vmlDrawing4.vml"/><Relationship Id="rId2" Type="http://schemas.openxmlformats.org/officeDocument/2006/relationships/tags" Target="../tags/tag8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8.xml"/><Relationship Id="rId1" Type="http://schemas.openxmlformats.org/officeDocument/2006/relationships/tags" Target="../tags/tag87.xml"/><Relationship Id="rId2" Type="http://schemas.openxmlformats.org/officeDocument/2006/relationships/tags" Target="../tags/tag88.xml"/></Relationships>
</file>

<file path=ppt/slides/_rels/slide27.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7.xml"/><Relationship Id="rId6" Type="http://schemas.openxmlformats.org/officeDocument/2006/relationships/notesSlide" Target="../notesSlides/notesSlide19.xml"/><Relationship Id="rId1" Type="http://schemas.openxmlformats.org/officeDocument/2006/relationships/tags" Target="../tags/tag89.xml"/><Relationship Id="rId2" Type="http://schemas.openxmlformats.org/officeDocument/2006/relationships/tags" Target="../tags/tag90.xml"/></Relationships>
</file>

<file path=ppt/slides/_rels/slide28.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slideLayout" Target="../slideLayouts/slideLayout7.xml"/><Relationship Id="rId6" Type="http://schemas.openxmlformats.org/officeDocument/2006/relationships/notesSlide" Target="../notesSlides/notesSlide20.xml"/><Relationship Id="rId7" Type="http://schemas.openxmlformats.org/officeDocument/2006/relationships/oleObject" Target="../embeddings/oleObject5.bin"/><Relationship Id="rId8" Type="http://schemas.openxmlformats.org/officeDocument/2006/relationships/image" Target="../media/image19.wmf"/><Relationship Id="rId1" Type="http://schemas.openxmlformats.org/officeDocument/2006/relationships/vmlDrawing" Target="../drawings/vmlDrawing5.vml"/><Relationship Id="rId2" Type="http://schemas.openxmlformats.org/officeDocument/2006/relationships/tags" Target="../tags/tag93.xml"/></Relationships>
</file>

<file path=ppt/slides/_rels/slide29.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slideLayout" Target="../slideLayouts/slideLayout7.xml"/><Relationship Id="rId7" Type="http://schemas.openxmlformats.org/officeDocument/2006/relationships/notesSlide" Target="../notesSlides/notesSlide21.xml"/><Relationship Id="rId8" Type="http://schemas.openxmlformats.org/officeDocument/2006/relationships/image" Target="../media/image20.png"/><Relationship Id="rId9" Type="http://schemas.openxmlformats.org/officeDocument/2006/relationships/oleObject" Target="../embeddings/oleObject6.bin"/><Relationship Id="rId10" Type="http://schemas.openxmlformats.org/officeDocument/2006/relationships/image" Target="../media/image15.wmf"/><Relationship Id="rId1" Type="http://schemas.openxmlformats.org/officeDocument/2006/relationships/vmlDrawing" Target="../drawings/vmlDrawing6.vml"/><Relationship Id="rId2" Type="http://schemas.openxmlformats.org/officeDocument/2006/relationships/tags" Target="../tags/tag9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2.xml"/><Relationship Id="rId1" Type="http://schemas.openxmlformats.org/officeDocument/2006/relationships/tags" Target="../tags/tag100.xml"/><Relationship Id="rId2" Type="http://schemas.openxmlformats.org/officeDocument/2006/relationships/tags" Target="../tags/tag10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34.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6.xml"/><Relationship Id="rId3"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6.xml"/><Relationship Id="rId3"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microsoft.com/office/2007/relationships/hdphoto" Target="../media/hdphoto2.wdp"/></Relationships>
</file>

<file path=ppt/slides/_rels/slide5.xml.rels><?xml version="1.0" encoding="UTF-8" standalone="yes"?>
<Relationships xmlns="http://schemas.openxmlformats.org/package/2006/relationships"><Relationship Id="rId11" Type="http://schemas.openxmlformats.org/officeDocument/2006/relationships/image" Target="../media/image11.jpeg"/><Relationship Id="rId12"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eg"/><Relationship Id="rId4" Type="http://schemas.microsoft.com/office/2007/relationships/hdphoto" Target="../media/hdphoto3.wdp"/><Relationship Id="rId5" Type="http://schemas.openxmlformats.org/officeDocument/2006/relationships/image" Target="../media/image8.jpeg"/><Relationship Id="rId6" Type="http://schemas.microsoft.com/office/2007/relationships/hdphoto" Target="../media/hdphoto4.wdp"/><Relationship Id="rId7" Type="http://schemas.openxmlformats.org/officeDocument/2006/relationships/image" Target="../media/image9.jpeg"/><Relationship Id="rId8" Type="http://schemas.microsoft.com/office/2007/relationships/hdphoto" Target="../media/hdphoto5.wdp"/><Relationship Id="rId9" Type="http://schemas.openxmlformats.org/officeDocument/2006/relationships/image" Target="../media/image10.jpeg"/><Relationship Id="rId10" Type="http://schemas.microsoft.com/office/2007/relationships/hdphoto" Target="../media/hdphoto6.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1" Type="http://schemas.openxmlformats.org/officeDocument/2006/relationships/tags" Target="../tags/tag24.xml"/><Relationship Id="rId2"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a:normAutofit fontScale="90000"/>
          </a:bodyPr>
          <a:lstStyle/>
          <a:p>
            <a:r>
              <a:rPr lang="en-US" altLang="zh-CN" dirty="0" smtClean="0"/>
              <a:t>An Effective </a:t>
            </a:r>
            <a:br>
              <a:rPr lang="en-US" altLang="zh-CN" dirty="0" smtClean="0"/>
            </a:br>
            <a:r>
              <a:rPr lang="en-US" altLang="zh-CN" dirty="0" smtClean="0"/>
              <a:t>Restaurant</a:t>
            </a:r>
            <a:r>
              <a:rPr lang="zh-CN" altLang="en-US" dirty="0" smtClean="0"/>
              <a:t> </a:t>
            </a:r>
            <a:r>
              <a:rPr lang="en-US" altLang="zh-CN" dirty="0"/>
              <a:t>R</a:t>
            </a:r>
            <a:r>
              <a:rPr lang="en-US" altLang="zh-CN" dirty="0" smtClean="0"/>
              <a:t>ecommendation App</a:t>
            </a:r>
            <a:endParaRPr lang="en-US" altLang="zh-CN" dirty="0"/>
          </a:p>
        </p:txBody>
      </p:sp>
      <p:sp>
        <p:nvSpPr>
          <p:cNvPr id="5" name="文本占位符 4"/>
          <p:cNvSpPr>
            <a:spLocks noGrp="1"/>
          </p:cNvSpPr>
          <p:nvPr>
            <p:ph type="body" idx="1"/>
            <p:custDataLst>
              <p:tags r:id="rId3"/>
            </p:custDataLst>
          </p:nvPr>
        </p:nvSpPr>
        <p:spPr/>
        <p:txBody>
          <a:bodyPr>
            <a:normAutofit/>
          </a:bodyPr>
          <a:lstStyle/>
          <a:p>
            <a:pPr marL="342900" indent="-342900">
              <a:buFontTx/>
              <a:buChar char="-"/>
            </a:pPr>
            <a:r>
              <a:rPr lang="en-US" altLang="zh-CN" sz="3600" b="1" dirty="0" smtClean="0"/>
              <a:t>EATUP</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800" dirty="0" smtClean="0"/>
              <a:t>Map </a:t>
            </a:r>
            <a:endParaRPr lang="zh-CN" altLang="en-US" sz="4800" dirty="0"/>
          </a:p>
        </p:txBody>
      </p:sp>
    </p:spTree>
    <p:extLst>
      <p:ext uri="{BB962C8B-B14F-4D97-AF65-F5344CB8AC3E}">
        <p14:creationId xmlns:p14="http://schemas.microsoft.com/office/powerpoint/2010/main" val="156588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en-US" altLang="zh-CN" sz="4000" b="1" dirty="0" smtClean="0">
                <a:solidFill>
                  <a:schemeClr val="accent1"/>
                </a:solidFill>
                <a:latin typeface="+mj-lt"/>
              </a:rPr>
              <a:t>Map project</a:t>
            </a:r>
          </a:p>
          <a:p>
            <a:r>
              <a:rPr lang="en-US" altLang="zh-CN" sz="1800" dirty="0" smtClean="0">
                <a:solidFill>
                  <a:schemeClr val="tx1"/>
                </a:solidFill>
              </a:rPr>
              <a:t>1.what’s the Google map and Google map API?</a:t>
            </a:r>
          </a:p>
          <a:p>
            <a:r>
              <a:rPr lang="en-US" sz="1800" dirty="0" smtClean="0">
                <a:solidFill>
                  <a:schemeClr val="tx1"/>
                </a:solidFill>
              </a:rPr>
              <a:t>Google Maps is a web mapping service developed by Google</a:t>
            </a:r>
          </a:p>
          <a:p>
            <a:r>
              <a:rPr lang="en-US" sz="1800" dirty="0" smtClean="0">
                <a:solidFill>
                  <a:schemeClr val="tx1"/>
                </a:solidFill>
              </a:rPr>
              <a:t>Google maps began as a C++ desktop program, The service's front end utilizes JavaScript, XML, and </a:t>
            </a:r>
            <a:r>
              <a:rPr lang="en-US" sz="1800" u="sng" dirty="0" smtClean="0">
                <a:solidFill>
                  <a:schemeClr val="tx1"/>
                </a:solidFill>
              </a:rPr>
              <a:t>Ajax</a:t>
            </a:r>
          </a:p>
          <a:p>
            <a:r>
              <a:rPr lang="en-US" sz="1800" dirty="0" smtClean="0">
                <a:solidFill>
                  <a:schemeClr val="tx1"/>
                </a:solidFill>
              </a:rPr>
              <a:t>Google maps API allow</a:t>
            </a:r>
            <a:r>
              <a:rPr lang="en-US" sz="1800" dirty="0" smtClean="0"/>
              <a:t> </a:t>
            </a:r>
            <a:r>
              <a:rPr lang="en-US" sz="1800" dirty="0" smtClean="0">
                <a:solidFill>
                  <a:schemeClr val="tx1"/>
                </a:solidFill>
              </a:rPr>
              <a:t>embed Google Maps site into an external website, on to which site specific data can be overlaid</a:t>
            </a:r>
          </a:p>
          <a:p>
            <a:pPr>
              <a:buNone/>
            </a:pPr>
            <a:endParaRPr lang="en-US" sz="1800" dirty="0" smtClean="0">
              <a:solidFill>
                <a:schemeClr val="tx1"/>
              </a:solidFill>
            </a:endParaRPr>
          </a:p>
          <a:p>
            <a:endParaRPr lang="en-US" sz="1800" u="sng" dirty="0" smtClean="0">
              <a:solidFill>
                <a:schemeClr val="tx1"/>
              </a:solidFill>
            </a:endParaRPr>
          </a:p>
          <a:p>
            <a:endParaRPr lang="zh-CN" altLang="en-US" sz="1800" dirty="0">
              <a:solidFill>
                <a:schemeClr val="tx1"/>
              </a:solidFill>
            </a:endParaRPr>
          </a:p>
        </p:txBody>
      </p:sp>
    </p:spTree>
    <p:extLst>
      <p:ext uri="{BB962C8B-B14F-4D97-AF65-F5344CB8AC3E}">
        <p14:creationId xmlns:p14="http://schemas.microsoft.com/office/powerpoint/2010/main" val="49100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a:bodyPr>
          <a:lstStyle/>
          <a:p>
            <a:pPr marL="0" indent="0">
              <a:buNone/>
            </a:pPr>
            <a:r>
              <a:rPr lang="en-US" altLang="zh-CN" sz="4000" b="1" dirty="0" smtClean="0">
                <a:solidFill>
                  <a:schemeClr val="accent1"/>
                </a:solidFill>
                <a:latin typeface="+mj-lt"/>
              </a:rPr>
              <a:t>The goal of the map project</a:t>
            </a:r>
          </a:p>
          <a:p>
            <a:r>
              <a:rPr lang="en-US" altLang="zh-CN" sz="2800" dirty="0" smtClean="0">
                <a:solidFill>
                  <a:schemeClr val="tx1"/>
                </a:solidFill>
              </a:rPr>
              <a:t>Get the current location</a:t>
            </a:r>
          </a:p>
          <a:p>
            <a:r>
              <a:rPr lang="en-US" altLang="zh-CN" dirty="0" smtClean="0">
                <a:solidFill>
                  <a:schemeClr val="tx1"/>
                </a:solidFill>
              </a:rPr>
              <a:t>Fused location provider </a:t>
            </a:r>
            <a:r>
              <a:rPr lang="en-US" dirty="0" smtClean="0">
                <a:solidFill>
                  <a:schemeClr val="tx1"/>
                </a:solidFill>
              </a:rPr>
              <a:t>analyses GPS, Cellular and Wi-Fi network location data in order to provide the highest accuracy data.</a:t>
            </a:r>
            <a:endParaRPr lang="en-US" altLang="zh-CN" dirty="0" smtClean="0">
              <a:solidFill>
                <a:schemeClr val="tx1"/>
              </a:solidFill>
            </a:endParaRPr>
          </a:p>
          <a:p>
            <a:endParaRPr lang="en-US" altLang="zh-CN" dirty="0" smtClean="0">
              <a:solidFill>
                <a:schemeClr val="tx1"/>
              </a:solidFill>
            </a:endParaRPr>
          </a:p>
        </p:txBody>
      </p:sp>
    </p:spTree>
    <p:extLst>
      <p:ext uri="{BB962C8B-B14F-4D97-AF65-F5344CB8AC3E}">
        <p14:creationId xmlns:p14="http://schemas.microsoft.com/office/powerpoint/2010/main" val="162825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en-US" altLang="zh-CN" sz="4000" b="1" dirty="0" smtClean="0">
                <a:solidFill>
                  <a:schemeClr val="accent1"/>
                </a:solidFill>
                <a:latin typeface="+mj-lt"/>
              </a:rPr>
              <a:t>Get the nearby restaurant list</a:t>
            </a:r>
          </a:p>
          <a:p>
            <a:r>
              <a:rPr lang="en-US" dirty="0" smtClean="0">
                <a:solidFill>
                  <a:schemeClr val="tx1"/>
                </a:solidFill>
              </a:rPr>
              <a:t>Use </a:t>
            </a:r>
            <a:r>
              <a:rPr lang="en-US" dirty="0" err="1" smtClean="0">
                <a:solidFill>
                  <a:schemeClr val="tx1"/>
                </a:solidFill>
              </a:rPr>
              <a:t>Url</a:t>
            </a:r>
            <a:r>
              <a:rPr lang="en-US" dirty="0" smtClean="0">
                <a:solidFill>
                  <a:schemeClr val="tx1"/>
                </a:solidFill>
              </a:rPr>
              <a:t> function to get information about nearby restaurant on Google maps. This URL is made according to Google Developer Guide for nearby places</a:t>
            </a:r>
            <a:endParaRPr lang="en-US" altLang="zh-CN" dirty="0" smtClean="0">
              <a:solidFill>
                <a:schemeClr val="tx1"/>
              </a:solidFill>
            </a:endParaRPr>
          </a:p>
        </p:txBody>
      </p:sp>
    </p:spTree>
    <p:extLst>
      <p:ext uri="{BB962C8B-B14F-4D97-AF65-F5344CB8AC3E}">
        <p14:creationId xmlns:p14="http://schemas.microsoft.com/office/powerpoint/2010/main" val="73437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a:bodyPr>
          <a:lstStyle/>
          <a:p>
            <a:pPr marL="0" indent="0">
              <a:buNone/>
            </a:pPr>
            <a:r>
              <a:rPr lang="en-US" altLang="zh-CN" sz="4000" b="1" dirty="0" smtClean="0">
                <a:solidFill>
                  <a:schemeClr val="accent1"/>
                </a:solidFill>
                <a:latin typeface="+mj-lt"/>
              </a:rPr>
              <a:t>Optimized the map function</a:t>
            </a:r>
          </a:p>
          <a:p>
            <a:r>
              <a:rPr lang="en-US" altLang="zh-CN" sz="1800" dirty="0" smtClean="0">
                <a:solidFill>
                  <a:schemeClr val="tx1"/>
                </a:solidFill>
              </a:rPr>
              <a:t>Add more detail information which supported by the Google map API or Google place API to the nearby restaurant</a:t>
            </a:r>
          </a:p>
          <a:p>
            <a:endParaRPr lang="en-US" altLang="zh-CN" sz="1800" dirty="0" smtClean="0">
              <a:solidFill>
                <a:schemeClr val="tx1"/>
              </a:solidFill>
            </a:endParaRPr>
          </a:p>
          <a:p>
            <a:r>
              <a:rPr lang="en-US" altLang="zh-CN" sz="1800" dirty="0" smtClean="0">
                <a:solidFill>
                  <a:schemeClr val="tx1"/>
                </a:solidFill>
              </a:rPr>
              <a:t>Design the marker UI. Transfer and store data</a:t>
            </a:r>
          </a:p>
          <a:p>
            <a:endParaRPr lang="en-US" altLang="zh-CN" sz="1800" dirty="0" smtClean="0">
              <a:solidFill>
                <a:schemeClr val="tx1"/>
              </a:solidFill>
            </a:endParaRPr>
          </a:p>
          <a:p>
            <a:endParaRPr lang="zh-CN" altLang="en-US" sz="1800" dirty="0">
              <a:solidFill>
                <a:schemeClr val="tx1"/>
              </a:solidFill>
            </a:endParaRPr>
          </a:p>
        </p:txBody>
      </p:sp>
    </p:spTree>
    <p:extLst>
      <p:ext uri="{BB962C8B-B14F-4D97-AF65-F5344CB8AC3E}">
        <p14:creationId xmlns:p14="http://schemas.microsoft.com/office/powerpoint/2010/main" val="109861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a:xfrm>
            <a:off x="685800" y="3122340"/>
            <a:ext cx="7772400" cy="880398"/>
          </a:xfrm>
        </p:spPr>
        <p:txBody>
          <a:bodyPr/>
          <a:lstStyle/>
          <a:p>
            <a:r>
              <a:rPr lang="en-US" altLang="zh-CN" sz="4800" i="1" dirty="0" smtClean="0"/>
              <a:t>A</a:t>
            </a:r>
            <a:r>
              <a:rPr lang="zh-CN" altLang="en-US" sz="4800" i="1" dirty="0"/>
              <a:t>lgo</a:t>
            </a:r>
            <a:r>
              <a:rPr lang="en-US" altLang="zh-CN" sz="4800" i="1" dirty="0" err="1" smtClean="0"/>
              <a:t>rithm</a:t>
            </a:r>
            <a:r>
              <a:rPr lang="zh-CN" altLang="en-US" sz="4800" i="1" dirty="0" smtClean="0"/>
              <a:t> </a:t>
            </a:r>
            <a:endParaRPr lang="zh-CN" altLang="en-US" sz="4800" i="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995091" y="1598945"/>
            <a:ext cx="3448594" cy="551642"/>
            <a:chOff x="1014549" y="1911708"/>
            <a:chExt cx="4598125" cy="735522"/>
          </a:xfrm>
        </p:grpSpPr>
        <p:sp>
          <p:nvSpPr>
            <p:cNvPr id="5" name="矩形 4"/>
            <p:cNvSpPr/>
            <p:nvPr>
              <p:custDataLst>
                <p:tags r:id="rId15"/>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01</a:t>
              </a:r>
              <a:endParaRPr lang="zh-CN" altLang="en-US" dirty="0">
                <a:sym typeface="+mn-lt"/>
              </a:endParaRPr>
            </a:p>
          </p:txBody>
        </p:sp>
        <p:sp>
          <p:nvSpPr>
            <p:cNvPr id="6" name="矩形 5"/>
            <p:cNvSpPr/>
            <p:nvPr>
              <p:custDataLst>
                <p:tags r:id="rId16"/>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Approach of Recommend</a:t>
              </a:r>
            </a:p>
          </p:txBody>
        </p:sp>
      </p:grpSp>
      <p:grpSp>
        <p:nvGrpSpPr>
          <p:cNvPr id="7" name="组合 6"/>
          <p:cNvGrpSpPr/>
          <p:nvPr>
            <p:custDataLst>
              <p:tags r:id="rId3"/>
            </p:custDataLst>
          </p:nvPr>
        </p:nvGrpSpPr>
        <p:grpSpPr>
          <a:xfrm>
            <a:off x="995091" y="2673213"/>
            <a:ext cx="3448594" cy="551643"/>
            <a:chOff x="1014549" y="1911708"/>
            <a:chExt cx="4598124" cy="735523"/>
          </a:xfrm>
        </p:grpSpPr>
        <p:sp>
          <p:nvSpPr>
            <p:cNvPr id="8" name="矩形 7"/>
            <p:cNvSpPr/>
            <p:nvPr>
              <p:custDataLst>
                <p:tags r:id="rId13"/>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02</a:t>
              </a:r>
              <a:endParaRPr lang="zh-CN" altLang="en-US" dirty="0">
                <a:sym typeface="+mn-lt"/>
              </a:endParaRPr>
            </a:p>
          </p:txBody>
        </p:sp>
        <p:sp>
          <p:nvSpPr>
            <p:cNvPr id="12" name="矩形 11"/>
            <p:cNvSpPr/>
            <p:nvPr>
              <p:custDataLst>
                <p:tags r:id="rId14"/>
              </p:custDataLst>
            </p:nvPr>
          </p:nvSpPr>
          <p:spPr>
            <a:xfrm>
              <a:off x="1750070" y="1911710"/>
              <a:ext cx="3862603"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Collaborative Filtering(CF)</a:t>
              </a:r>
            </a:p>
          </p:txBody>
        </p:sp>
      </p:grpSp>
      <p:grpSp>
        <p:nvGrpSpPr>
          <p:cNvPr id="13" name="组合 12"/>
          <p:cNvGrpSpPr/>
          <p:nvPr>
            <p:custDataLst>
              <p:tags r:id="rId4"/>
            </p:custDataLst>
          </p:nvPr>
        </p:nvGrpSpPr>
        <p:grpSpPr>
          <a:xfrm>
            <a:off x="995091" y="3718465"/>
            <a:ext cx="3448594" cy="551642"/>
            <a:chOff x="1014549" y="1911708"/>
            <a:chExt cx="4598125" cy="735522"/>
          </a:xfrm>
        </p:grpSpPr>
        <p:sp>
          <p:nvSpPr>
            <p:cNvPr id="14" name="矩形 13"/>
            <p:cNvSpPr/>
            <p:nvPr>
              <p:custDataLst>
                <p:tags r:id="rId11"/>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03</a:t>
              </a:r>
              <a:endParaRPr lang="zh-CN" altLang="en-US" dirty="0">
                <a:sym typeface="+mn-lt"/>
              </a:endParaRPr>
            </a:p>
          </p:txBody>
        </p:sp>
        <p:sp>
          <p:nvSpPr>
            <p:cNvPr id="15" name="矩形 14"/>
            <p:cNvSpPr/>
            <p:nvPr>
              <p:custDataLst>
                <p:tags r:id="rId12"/>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Cosine Similarity</a:t>
              </a:r>
            </a:p>
          </p:txBody>
        </p:sp>
      </p:grpSp>
      <p:grpSp>
        <p:nvGrpSpPr>
          <p:cNvPr id="16" name="组合 15"/>
          <p:cNvGrpSpPr/>
          <p:nvPr>
            <p:custDataLst>
              <p:tags r:id="rId5"/>
            </p:custDataLst>
          </p:nvPr>
        </p:nvGrpSpPr>
        <p:grpSpPr>
          <a:xfrm>
            <a:off x="4845282" y="2179601"/>
            <a:ext cx="3448594" cy="551642"/>
            <a:chOff x="1014549" y="1911708"/>
            <a:chExt cx="4598125" cy="735522"/>
          </a:xfrm>
        </p:grpSpPr>
        <p:sp>
          <p:nvSpPr>
            <p:cNvPr id="17" name="矩形 16"/>
            <p:cNvSpPr/>
            <p:nvPr>
              <p:custDataLst>
                <p:tags r:id="rId9"/>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04</a:t>
              </a:r>
              <a:endParaRPr lang="zh-CN" altLang="en-US" dirty="0">
                <a:sym typeface="+mn-lt"/>
              </a:endParaRPr>
            </a:p>
          </p:txBody>
        </p:sp>
        <p:sp>
          <p:nvSpPr>
            <p:cNvPr id="18" name="矩形 17"/>
            <p:cNvSpPr/>
            <p:nvPr>
              <p:custDataLst>
                <p:tags r:id="rId10"/>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Comparision</a:t>
              </a:r>
            </a:p>
          </p:txBody>
        </p:sp>
      </p:grpSp>
      <p:grpSp>
        <p:nvGrpSpPr>
          <p:cNvPr id="19" name="组合 18"/>
          <p:cNvGrpSpPr/>
          <p:nvPr>
            <p:custDataLst>
              <p:tags r:id="rId6"/>
            </p:custDataLst>
          </p:nvPr>
        </p:nvGrpSpPr>
        <p:grpSpPr>
          <a:xfrm>
            <a:off x="4845282" y="3224854"/>
            <a:ext cx="3448594" cy="551642"/>
            <a:chOff x="1014549" y="1911708"/>
            <a:chExt cx="4598125" cy="735522"/>
          </a:xfrm>
        </p:grpSpPr>
        <p:sp>
          <p:nvSpPr>
            <p:cNvPr id="20" name="矩形 19"/>
            <p:cNvSpPr/>
            <p:nvPr>
              <p:custDataLst>
                <p:tags r:id="rId7"/>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05</a:t>
              </a:r>
              <a:endParaRPr lang="zh-CN" altLang="en-US" dirty="0">
                <a:sym typeface="+mn-lt"/>
              </a:endParaRPr>
            </a:p>
          </p:txBody>
        </p:sp>
        <p:sp>
          <p:nvSpPr>
            <p:cNvPr id="21" name="矩形 20"/>
            <p:cNvSpPr/>
            <p:nvPr>
              <p:custDataLst>
                <p:tags r:id="rId8"/>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Our Algorithm</a:t>
              </a:r>
            </a:p>
          </p:txBody>
        </p:sp>
      </p:grpSp>
    </p:spTree>
    <p:custDataLst>
      <p:tags r:id="rId1"/>
    </p:custDataLst>
    <p:extLst>
      <p:ext uri="{BB962C8B-B14F-4D97-AF65-F5344CB8AC3E}">
        <p14:creationId xmlns:p14="http://schemas.microsoft.com/office/powerpoint/2010/main" val="17510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636905" y="75565"/>
            <a:ext cx="6864907" cy="924560"/>
          </a:xfrm>
          <a:prstGeom prst="rect">
            <a:avLst/>
          </a:prstGeom>
        </p:spPr>
        <p:txBody>
          <a:bodyPr vert="horz" lIns="91440" tIns="45720" rIns="91440" bIns="45720" rtlCol="0" anchor="t" anchorCtr="0">
            <a:normAutofit fontScale="95000"/>
          </a:bodyPr>
          <a:lstStyle>
            <a:lvl1pPr defTabSz="685800">
              <a:lnSpc>
                <a:spcPct val="90000"/>
              </a:lnSpc>
              <a:spcBef>
                <a:spcPct val="0"/>
              </a:spcBef>
              <a:buNone/>
              <a:defRPr sz="4000">
                <a:latin typeface="+mj-lt"/>
                <a:ea typeface="+mj-ea"/>
                <a:cs typeface="+mj-cs"/>
              </a:defRPr>
            </a:lvl1pPr>
          </a:lstStyle>
          <a:p>
            <a:r>
              <a:rPr lang="zh-CN" altLang="en-US" b="1" dirty="0">
                <a:solidFill>
                  <a:schemeClr val="accent1"/>
                </a:solidFill>
              </a:rPr>
              <a:t>Approach of Recommend</a:t>
            </a:r>
            <a:r>
              <a:rPr lang="zh-CN" altLang="en-US" dirty="0">
                <a:solidFill>
                  <a:schemeClr val="accent1"/>
                </a:solidFill>
              </a:rPr>
              <a:t> </a:t>
            </a:r>
          </a:p>
        </p:txBody>
      </p:sp>
      <p:sp>
        <p:nvSpPr>
          <p:cNvPr id="2" name="文本框 1"/>
          <p:cNvSpPr txBox="1"/>
          <p:nvPr/>
        </p:nvSpPr>
        <p:spPr>
          <a:xfrm>
            <a:off x="1345087" y="3053172"/>
            <a:ext cx="6035428" cy="1754326"/>
          </a:xfrm>
          <a:prstGeom prst="rect">
            <a:avLst/>
          </a:prstGeom>
          <a:noFill/>
        </p:spPr>
        <p:txBody>
          <a:bodyPr wrap="square" rtlCol="0" anchor="t">
            <a:spAutoFit/>
          </a:bodyPr>
          <a:lstStyle/>
          <a:p>
            <a:pPr>
              <a:spcBef>
                <a:spcPts val="0"/>
              </a:spcBef>
            </a:pPr>
            <a:r>
              <a:rPr lang="en-US" altLang="zh-CN" dirty="0" smtClean="0">
                <a:solidFill>
                  <a:schemeClr val="tx1"/>
                </a:solidFill>
                <a:sym typeface="+mn-ea"/>
              </a:rPr>
              <a:t>We can tell that recommendation system is not designed to give people what they want, it’s designed to give people what it thinks they want which is based on what user and other users have liked or wanted in the past. Which means the system do not surprise users, it does not take users out of their comfort zone.</a:t>
            </a:r>
          </a:p>
        </p:txBody>
      </p:sp>
      <p:sp>
        <p:nvSpPr>
          <p:cNvPr id="3" name="文本框 2"/>
          <p:cNvSpPr txBox="1"/>
          <p:nvPr/>
        </p:nvSpPr>
        <p:spPr>
          <a:xfrm>
            <a:off x="2261870" y="728345"/>
            <a:ext cx="6570980" cy="365760"/>
          </a:xfrm>
          <a:prstGeom prst="rect">
            <a:avLst/>
          </a:prstGeom>
          <a:noFill/>
        </p:spPr>
        <p:txBody>
          <a:bodyPr wrap="none" rtlCol="0" anchor="t">
            <a:spAutoFit/>
          </a:bodyPr>
          <a:lstStyle/>
          <a:p>
            <a:r>
              <a:rPr lang="en-US" altLang="zh-CN" smtClean="0">
                <a:ln/>
                <a:solidFill>
                  <a:schemeClr val="accent1"/>
                </a:solidFill>
                <a:effectLst>
                  <a:outerShdw blurRad="38100" dist="25400" dir="5400000" algn="ctr" rotWithShape="0">
                    <a:srgbClr val="6E747A">
                      <a:alpha val="43000"/>
                    </a:srgbClr>
                  </a:outerShdw>
                </a:effectLst>
                <a:sym typeface="+mn-ea"/>
              </a:rPr>
              <a:t>How computers know what people want before their operation?</a:t>
            </a:r>
          </a:p>
        </p:txBody>
      </p:sp>
      <p:sp>
        <p:nvSpPr>
          <p:cNvPr id="6" name="矩形 5"/>
          <p:cNvSpPr/>
          <p:nvPr/>
        </p:nvSpPr>
        <p:spPr>
          <a:xfrm>
            <a:off x="1763486" y="1513220"/>
            <a:ext cx="4572000" cy="1200329"/>
          </a:xfrm>
          <a:prstGeom prst="rect">
            <a:avLst/>
          </a:prstGeom>
        </p:spPr>
        <p:txBody>
          <a:bodyPr>
            <a:spAutoFit/>
          </a:bodyPr>
          <a:lstStyle/>
          <a:p>
            <a:pPr>
              <a:spcBef>
                <a:spcPts val="0"/>
              </a:spcBef>
            </a:pPr>
            <a:r>
              <a:rPr lang="en-US" altLang="zh-CN" dirty="0" smtClean="0">
                <a:sym typeface="+mn-ea"/>
              </a:rPr>
              <a:t>It comes out a information filtering system which can predict users’ preference or rating on a specific item or a kind of item type. </a:t>
            </a:r>
          </a:p>
        </p:txBody>
      </p:sp>
    </p:spTree>
    <p:custDataLst>
      <p:tags r:id="rId1"/>
    </p:custDataLst>
    <p:extLst>
      <p:ext uri="{BB962C8B-B14F-4D97-AF65-F5344CB8AC3E}">
        <p14:creationId xmlns:p14="http://schemas.microsoft.com/office/powerpoint/2010/main" val="789601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636905" y="75565"/>
            <a:ext cx="5459095" cy="924560"/>
          </a:xfrm>
          <a:prstGeom prst="rect">
            <a:avLst/>
          </a:prstGeom>
        </p:spPr>
        <p:txBody>
          <a:bodyPr vert="horz" lIns="91440" tIns="45720" rIns="91440" bIns="45720" rtlCol="0" anchor="t" anchorCtr="0">
            <a:normAutofit fontScale="87500" lnSpcReduction="20000"/>
          </a:bodyPr>
          <a:lstStyle>
            <a:lvl1pPr defTabSz="685800">
              <a:lnSpc>
                <a:spcPct val="90000"/>
              </a:lnSpc>
              <a:spcBef>
                <a:spcPct val="0"/>
              </a:spcBef>
              <a:buNone/>
              <a:defRPr sz="4000">
                <a:latin typeface="+mj-lt"/>
                <a:ea typeface="+mj-ea"/>
                <a:cs typeface="+mj-cs"/>
              </a:defRPr>
            </a:lvl1pPr>
          </a:lstStyle>
          <a:p>
            <a:r>
              <a:rPr lang="zh-CN" altLang="en-US" b="1" i="1" dirty="0">
                <a:solidFill>
                  <a:schemeClr val="accent1"/>
                </a:solidFill>
                <a:latin typeface="Arial" panose="020B0604020202020204" pitchFamily="34" charset="0"/>
              </a:rPr>
              <a:t>Approach of Recommend</a:t>
            </a:r>
            <a:r>
              <a:rPr lang="zh-CN" altLang="en-US" dirty="0">
                <a:solidFill>
                  <a:schemeClr val="accent1"/>
                </a:solidFill>
              </a:rPr>
              <a:t> </a:t>
            </a:r>
          </a:p>
        </p:txBody>
      </p:sp>
      <p:sp>
        <p:nvSpPr>
          <p:cNvPr id="8" name="文本框 7"/>
          <p:cNvSpPr txBox="1"/>
          <p:nvPr>
            <p:custDataLst>
              <p:tags r:id="rId3"/>
            </p:custDataLst>
          </p:nvPr>
        </p:nvSpPr>
        <p:spPr>
          <a:xfrm>
            <a:off x="637046" y="1289871"/>
            <a:ext cx="3196800" cy="3811588"/>
          </a:xfrm>
          <a:prstGeom prst="rect">
            <a:avLst/>
          </a:prstGeom>
        </p:spPr>
        <p:txBody>
          <a:bodyPr vert="horz" lIns="91440" tIns="45720" rIns="91440" bIns="45720" rtlCol="0">
            <a:normAutofit fontScale="90000"/>
          </a:bodyPr>
          <a:lstStyle>
            <a:lvl1pPr indent="0" defTabSz="685800">
              <a:lnSpc>
                <a:spcPct val="90000"/>
              </a:lnSpc>
              <a:spcBef>
                <a:spcPts val="750"/>
              </a:spcBef>
              <a:buFont typeface="Arial" panose="020B0604020202020204" pitchFamily="34" charset="0"/>
              <a:buNone/>
              <a:defRPr sz="2000"/>
            </a:lvl1pPr>
            <a:lvl2pPr marL="342900" indent="0" defTabSz="685800">
              <a:lnSpc>
                <a:spcPct val="90000"/>
              </a:lnSpc>
              <a:spcBef>
                <a:spcPts val="375"/>
              </a:spcBef>
              <a:buFont typeface="Arial" panose="020B0604020202020204" pitchFamily="34" charset="0"/>
              <a:buNone/>
              <a:defRPr sz="1050">
                <a:latin typeface="SimHei" panose="02010609060101010101" pitchFamily="49" charset="-122"/>
                <a:ea typeface="SimHei" panose="02010609060101010101" pitchFamily="49" charset="-122"/>
              </a:defRPr>
            </a:lvl2pPr>
            <a:lvl3pPr marL="685800" indent="0" defTabSz="685800">
              <a:lnSpc>
                <a:spcPct val="90000"/>
              </a:lnSpc>
              <a:spcBef>
                <a:spcPts val="375"/>
              </a:spcBef>
              <a:buFont typeface="Arial" panose="020B0604020202020204" pitchFamily="34" charset="0"/>
              <a:buNone/>
              <a:defRPr sz="900">
                <a:latin typeface="SimHei" panose="02010609060101010101" pitchFamily="49" charset="-122"/>
                <a:ea typeface="SimHei" panose="02010609060101010101" pitchFamily="49" charset="-122"/>
              </a:defRPr>
            </a:lvl3pPr>
            <a:lvl4pPr marL="1028700" indent="0" defTabSz="685800">
              <a:lnSpc>
                <a:spcPct val="90000"/>
              </a:lnSpc>
              <a:spcBef>
                <a:spcPts val="375"/>
              </a:spcBef>
              <a:buFont typeface="Arial" panose="020B0604020202020204" pitchFamily="34" charset="0"/>
              <a:buNone/>
              <a:defRPr sz="750">
                <a:latin typeface="SimHei" panose="02010609060101010101" pitchFamily="49" charset="-122"/>
                <a:ea typeface="SimHei" panose="02010609060101010101" pitchFamily="49" charset="-122"/>
              </a:defRPr>
            </a:lvl4pPr>
            <a:lvl5pPr marL="1371600" indent="0" defTabSz="685800">
              <a:lnSpc>
                <a:spcPct val="90000"/>
              </a:lnSpc>
              <a:spcBef>
                <a:spcPts val="375"/>
              </a:spcBef>
              <a:buFont typeface="Arial" panose="020B0604020202020204" pitchFamily="34" charset="0"/>
              <a:buNone/>
              <a:defRPr sz="750">
                <a:latin typeface="SimHei" panose="02010609060101010101" pitchFamily="49" charset="-122"/>
                <a:ea typeface="SimHei" panose="02010609060101010101" pitchFamily="49" charset="-122"/>
              </a:defRPr>
            </a:lvl5pPr>
            <a:lvl6pPr marL="1714500" indent="0" defTabSz="685800">
              <a:lnSpc>
                <a:spcPct val="90000"/>
              </a:lnSpc>
              <a:spcBef>
                <a:spcPts val="375"/>
              </a:spcBef>
              <a:buFont typeface="Arial" panose="020B0604020202020204" pitchFamily="34" charset="0"/>
              <a:buNone/>
              <a:defRPr sz="750"/>
            </a:lvl6pPr>
            <a:lvl7pPr marL="2057400" indent="0" defTabSz="685800">
              <a:lnSpc>
                <a:spcPct val="90000"/>
              </a:lnSpc>
              <a:spcBef>
                <a:spcPts val="375"/>
              </a:spcBef>
              <a:buFont typeface="Arial" panose="020B0604020202020204" pitchFamily="34" charset="0"/>
              <a:buNone/>
              <a:defRPr sz="750"/>
            </a:lvl7pPr>
            <a:lvl8pPr marL="2400300" indent="0" defTabSz="685800">
              <a:lnSpc>
                <a:spcPct val="90000"/>
              </a:lnSpc>
              <a:spcBef>
                <a:spcPts val="375"/>
              </a:spcBef>
              <a:buFont typeface="Arial" panose="020B0604020202020204" pitchFamily="34" charset="0"/>
              <a:buNone/>
              <a:defRPr sz="750"/>
            </a:lvl8pPr>
            <a:lvl9pPr marL="2743200" indent="0" defTabSz="685800">
              <a:lnSpc>
                <a:spcPct val="90000"/>
              </a:lnSpc>
              <a:spcBef>
                <a:spcPts val="375"/>
              </a:spcBef>
              <a:buFont typeface="Arial" panose="020B0604020202020204" pitchFamily="34" charset="0"/>
              <a:buNone/>
              <a:defRPr sz="750"/>
            </a:lvl9pPr>
          </a:lstStyle>
          <a:p>
            <a:pPr>
              <a:spcBef>
                <a:spcPts val="0"/>
              </a:spcBef>
            </a:pPr>
            <a:r>
              <a:rPr lang="en-US" altLang="zh-CN" dirty="0" smtClean="0">
                <a:ln/>
                <a:solidFill>
                  <a:schemeClr val="tx1"/>
                </a:solidFill>
                <a:effectLst/>
              </a:rPr>
              <a:t>The idea originated with Tim </a:t>
            </a:r>
            <a:r>
              <a:rPr lang="en-US" altLang="zh-CN" dirty="0" err="1" smtClean="0">
                <a:ln/>
                <a:solidFill>
                  <a:schemeClr val="tx1"/>
                </a:solidFill>
                <a:effectLst/>
              </a:rPr>
              <a:t>Westergren</a:t>
            </a:r>
            <a:r>
              <a:rPr lang="en-US" altLang="zh-CN" dirty="0" smtClean="0">
                <a:ln/>
                <a:solidFill>
                  <a:schemeClr val="tx1"/>
                </a:solidFill>
                <a:effectLst/>
              </a:rPr>
              <a:t>, one of the founders of an Internet radio service, Pandora. Each time when a new song pop out, a trained musician goes through a list of attribute and assigns a rate, analyzing songs may take around 20 minutes.[1] </a:t>
            </a:r>
          </a:p>
          <a:p>
            <a:pPr>
              <a:spcBef>
                <a:spcPts val="0"/>
              </a:spcBef>
            </a:pPr>
            <a:r>
              <a:rPr lang="en-US" altLang="zh-CN" dirty="0" smtClean="0">
                <a:ln/>
                <a:solidFill>
                  <a:schemeClr val="tx1"/>
                </a:solidFill>
                <a:effectLst/>
              </a:rPr>
              <a:t>The purpose of the music genome project is aimed to make prediction about the types of music user may want to listen next. </a:t>
            </a:r>
          </a:p>
          <a:p>
            <a:pPr>
              <a:spcBef>
                <a:spcPts val="0"/>
              </a:spcBef>
            </a:pPr>
            <a:endParaRPr lang="en-US" altLang="zh-CN" dirty="0" smtClean="0">
              <a:ln/>
              <a:solidFill>
                <a:schemeClr val="tx1"/>
              </a:solidFill>
              <a:effectLst/>
            </a:endParaRPr>
          </a:p>
        </p:txBody>
      </p:sp>
      <p:sp>
        <p:nvSpPr>
          <p:cNvPr id="2" name="文本框 1"/>
          <p:cNvSpPr txBox="1"/>
          <p:nvPr/>
        </p:nvSpPr>
        <p:spPr>
          <a:xfrm>
            <a:off x="4461510" y="1289685"/>
            <a:ext cx="4371340" cy="3657600"/>
          </a:xfrm>
          <a:prstGeom prst="rect">
            <a:avLst/>
          </a:prstGeom>
          <a:noFill/>
        </p:spPr>
        <p:txBody>
          <a:bodyPr wrap="square" rtlCol="0" anchor="t">
            <a:spAutoFit/>
          </a:bodyPr>
          <a:lstStyle/>
          <a:p>
            <a:pPr>
              <a:spcBef>
                <a:spcPts val="0"/>
              </a:spcBef>
            </a:pPr>
            <a:r>
              <a:rPr lang="en-US" altLang="zh-CN" smtClean="0">
                <a:solidFill>
                  <a:schemeClr val="tx1"/>
                </a:solidFill>
                <a:sym typeface="+mn-ea"/>
              </a:rPr>
              <a:t>It comes out a information filtering system which can predict users’ preference or rating on a specific item or a kind of item type. </a:t>
            </a:r>
          </a:p>
          <a:p>
            <a:pPr>
              <a:spcBef>
                <a:spcPts val="0"/>
              </a:spcBef>
            </a:pPr>
            <a:endParaRPr lang="en-US" altLang="zh-CN" smtClean="0">
              <a:solidFill>
                <a:schemeClr val="tx1"/>
              </a:solidFill>
              <a:sym typeface="+mn-ea"/>
            </a:endParaRPr>
          </a:p>
          <a:p>
            <a:pPr>
              <a:spcBef>
                <a:spcPts val="0"/>
              </a:spcBef>
            </a:pPr>
            <a:r>
              <a:rPr lang="en-US" altLang="zh-CN" smtClean="0">
                <a:solidFill>
                  <a:schemeClr val="tx1"/>
                </a:solidFill>
                <a:sym typeface="+mn-ea"/>
              </a:rPr>
              <a:t>We can tell that recommendation system is not designed to give people what they want, it’s designed to give people what it thinks they want which is based on what user and other users have liked or wanted in the past. Which means the system do not surprise users, it does not take users out of their comfort zone.</a:t>
            </a:r>
          </a:p>
        </p:txBody>
      </p:sp>
      <p:sp>
        <p:nvSpPr>
          <p:cNvPr id="3" name="文本框 2"/>
          <p:cNvSpPr txBox="1"/>
          <p:nvPr/>
        </p:nvSpPr>
        <p:spPr>
          <a:xfrm>
            <a:off x="2261870" y="728345"/>
            <a:ext cx="6570980" cy="365760"/>
          </a:xfrm>
          <a:prstGeom prst="rect">
            <a:avLst/>
          </a:prstGeom>
          <a:noFill/>
        </p:spPr>
        <p:txBody>
          <a:bodyPr wrap="none" rtlCol="0" anchor="t">
            <a:spAutoFit/>
          </a:bodyPr>
          <a:lstStyle/>
          <a:p>
            <a:r>
              <a:rPr lang="en-US" altLang="zh-CN" smtClean="0">
                <a:ln/>
                <a:solidFill>
                  <a:schemeClr val="accent1"/>
                </a:solidFill>
                <a:effectLst>
                  <a:outerShdw blurRad="38100" dist="25400" dir="5400000" algn="ctr" rotWithShape="0">
                    <a:srgbClr val="6E747A">
                      <a:alpha val="43000"/>
                    </a:srgbClr>
                  </a:outerShdw>
                </a:effectLst>
                <a:sym typeface="+mn-ea"/>
              </a:rPr>
              <a:t>How computers know what people want before their operation?</a:t>
            </a:r>
          </a:p>
        </p:txBody>
      </p:sp>
    </p:spTree>
    <p:custDataLst>
      <p:tags r:id="rId1"/>
    </p:custDataLst>
    <p:extLst>
      <p:ext uri="{BB962C8B-B14F-4D97-AF65-F5344CB8AC3E}">
        <p14:creationId xmlns:p14="http://schemas.microsoft.com/office/powerpoint/2010/main" val="147810513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636905" y="75565"/>
            <a:ext cx="5459095" cy="924560"/>
          </a:xfrm>
          <a:prstGeom prst="rect">
            <a:avLst/>
          </a:prstGeom>
        </p:spPr>
        <p:txBody>
          <a:bodyPr vert="horz" lIns="91440" tIns="45720" rIns="91440" bIns="45720" rtlCol="0" anchor="t" anchorCtr="0">
            <a:normAutofit fontScale="87500" lnSpcReduction="20000"/>
          </a:bodyPr>
          <a:lstStyle>
            <a:lvl1pPr defTabSz="685800">
              <a:lnSpc>
                <a:spcPct val="90000"/>
              </a:lnSpc>
              <a:spcBef>
                <a:spcPct val="0"/>
              </a:spcBef>
              <a:buNone/>
              <a:defRPr sz="4000">
                <a:latin typeface="+mj-lt"/>
                <a:ea typeface="+mj-ea"/>
                <a:cs typeface="+mj-cs"/>
              </a:defRPr>
            </a:lvl1pPr>
          </a:lstStyle>
          <a:p>
            <a:r>
              <a:rPr lang="en-US" altLang="zh-CN" b="1" i="1" dirty="0">
                <a:solidFill>
                  <a:schemeClr val="accent1"/>
                </a:solidFill>
                <a:latin typeface="Arial" panose="020B0604020202020204" pitchFamily="34" charset="0"/>
              </a:rPr>
              <a:t>Collaborative Filtering (CF)</a:t>
            </a:r>
            <a:r>
              <a:rPr lang="zh-CN" altLang="en-US" dirty="0">
                <a:solidFill>
                  <a:schemeClr val="accent1"/>
                </a:solidFill>
              </a:rPr>
              <a:t> </a:t>
            </a:r>
          </a:p>
        </p:txBody>
      </p:sp>
      <p:sp>
        <p:nvSpPr>
          <p:cNvPr id="8" name="文本框 7"/>
          <p:cNvSpPr txBox="1"/>
          <p:nvPr>
            <p:custDataLst>
              <p:tags r:id="rId3"/>
            </p:custDataLst>
          </p:nvPr>
        </p:nvSpPr>
        <p:spPr>
          <a:xfrm>
            <a:off x="636905" y="1289685"/>
            <a:ext cx="3487420" cy="2247265"/>
          </a:xfrm>
          <a:prstGeom prst="rect">
            <a:avLst/>
          </a:prstGeom>
        </p:spPr>
        <p:txBody>
          <a:bodyPr vert="horz" lIns="91440" tIns="45720" rIns="91440" bIns="45720" rtlCol="0">
            <a:noAutofit/>
          </a:bodyPr>
          <a:lstStyle>
            <a:lvl1pPr indent="0" defTabSz="685800">
              <a:lnSpc>
                <a:spcPct val="90000"/>
              </a:lnSpc>
              <a:spcBef>
                <a:spcPts val="750"/>
              </a:spcBef>
              <a:buFont typeface="Arial" panose="020B0604020202020204" pitchFamily="34" charset="0"/>
              <a:buNone/>
              <a:defRPr sz="2000"/>
            </a:lvl1pPr>
            <a:lvl2pPr marL="342900" indent="0" defTabSz="685800">
              <a:lnSpc>
                <a:spcPct val="90000"/>
              </a:lnSpc>
              <a:spcBef>
                <a:spcPts val="375"/>
              </a:spcBef>
              <a:buFont typeface="Arial" panose="020B0604020202020204" pitchFamily="34" charset="0"/>
              <a:buNone/>
              <a:defRPr sz="1050">
                <a:latin typeface="SimHei" panose="02010609060101010101" pitchFamily="49" charset="-122"/>
                <a:ea typeface="SimHei" panose="02010609060101010101" pitchFamily="49" charset="-122"/>
              </a:defRPr>
            </a:lvl2pPr>
            <a:lvl3pPr marL="685800" indent="0" defTabSz="685800">
              <a:lnSpc>
                <a:spcPct val="90000"/>
              </a:lnSpc>
              <a:spcBef>
                <a:spcPts val="375"/>
              </a:spcBef>
              <a:buFont typeface="Arial" panose="020B0604020202020204" pitchFamily="34" charset="0"/>
              <a:buNone/>
              <a:defRPr sz="900">
                <a:latin typeface="SimHei" panose="02010609060101010101" pitchFamily="49" charset="-122"/>
                <a:ea typeface="SimHei" panose="02010609060101010101" pitchFamily="49" charset="-122"/>
              </a:defRPr>
            </a:lvl3pPr>
            <a:lvl4pPr marL="1028700" indent="0" defTabSz="685800">
              <a:lnSpc>
                <a:spcPct val="90000"/>
              </a:lnSpc>
              <a:spcBef>
                <a:spcPts val="375"/>
              </a:spcBef>
              <a:buFont typeface="Arial" panose="020B0604020202020204" pitchFamily="34" charset="0"/>
              <a:buNone/>
              <a:defRPr sz="750">
                <a:latin typeface="SimHei" panose="02010609060101010101" pitchFamily="49" charset="-122"/>
                <a:ea typeface="SimHei" panose="02010609060101010101" pitchFamily="49" charset="-122"/>
              </a:defRPr>
            </a:lvl4pPr>
            <a:lvl5pPr marL="1371600" indent="0" defTabSz="685800">
              <a:lnSpc>
                <a:spcPct val="90000"/>
              </a:lnSpc>
              <a:spcBef>
                <a:spcPts val="375"/>
              </a:spcBef>
              <a:buFont typeface="Arial" panose="020B0604020202020204" pitchFamily="34" charset="0"/>
              <a:buNone/>
              <a:defRPr sz="750">
                <a:latin typeface="SimHei" panose="02010609060101010101" pitchFamily="49" charset="-122"/>
                <a:ea typeface="SimHei" panose="02010609060101010101" pitchFamily="49" charset="-122"/>
              </a:defRPr>
            </a:lvl5pPr>
            <a:lvl6pPr marL="1714500" indent="0" defTabSz="685800">
              <a:lnSpc>
                <a:spcPct val="90000"/>
              </a:lnSpc>
              <a:spcBef>
                <a:spcPts val="375"/>
              </a:spcBef>
              <a:buFont typeface="Arial" panose="020B0604020202020204" pitchFamily="34" charset="0"/>
              <a:buNone/>
              <a:defRPr sz="750"/>
            </a:lvl6pPr>
            <a:lvl7pPr marL="2057400" indent="0" defTabSz="685800">
              <a:lnSpc>
                <a:spcPct val="90000"/>
              </a:lnSpc>
              <a:spcBef>
                <a:spcPts val="375"/>
              </a:spcBef>
              <a:buFont typeface="Arial" panose="020B0604020202020204" pitchFamily="34" charset="0"/>
              <a:buNone/>
              <a:defRPr sz="750"/>
            </a:lvl7pPr>
            <a:lvl8pPr marL="2400300" indent="0" defTabSz="685800">
              <a:lnSpc>
                <a:spcPct val="90000"/>
              </a:lnSpc>
              <a:spcBef>
                <a:spcPts val="375"/>
              </a:spcBef>
              <a:buFont typeface="Arial" panose="020B0604020202020204" pitchFamily="34" charset="0"/>
              <a:buNone/>
              <a:defRPr sz="750"/>
            </a:lvl8pPr>
            <a:lvl9pPr marL="2743200" indent="0" defTabSz="685800">
              <a:lnSpc>
                <a:spcPct val="90000"/>
              </a:lnSpc>
              <a:spcBef>
                <a:spcPts val="375"/>
              </a:spcBef>
              <a:buFont typeface="Arial" panose="020B0604020202020204" pitchFamily="34" charset="0"/>
              <a:buNone/>
              <a:defRPr sz="750"/>
            </a:lvl9pPr>
          </a:lstStyle>
          <a:p>
            <a:pPr>
              <a:spcBef>
                <a:spcPts val="0"/>
              </a:spcBef>
            </a:pPr>
            <a:r>
              <a:rPr lang="en-US" altLang="zh-CN" sz="1800" smtClean="0">
                <a:solidFill>
                  <a:schemeClr val="tx1"/>
                </a:solidFill>
                <a:effectLst/>
              </a:rPr>
              <a:t>The collaborative filtering can also called rating or social filtering. As an significant part of e-commerce, it can recommend users to buy possible-liked items based on users’ previous shopping behaviors and their similar users’ rating information. </a:t>
            </a:r>
          </a:p>
        </p:txBody>
      </p:sp>
      <p:sp>
        <p:nvSpPr>
          <p:cNvPr id="2" name="文本框 1"/>
          <p:cNvSpPr txBox="1"/>
          <p:nvPr/>
        </p:nvSpPr>
        <p:spPr>
          <a:xfrm>
            <a:off x="1236345" y="3536950"/>
            <a:ext cx="6671945" cy="2560320"/>
          </a:xfrm>
          <a:prstGeom prst="rect">
            <a:avLst/>
          </a:prstGeom>
          <a:noFill/>
        </p:spPr>
        <p:txBody>
          <a:bodyPr wrap="square" rtlCol="0" anchor="t">
            <a:spAutoFit/>
          </a:bodyPr>
          <a:lstStyle/>
          <a:p>
            <a:pPr>
              <a:spcBef>
                <a:spcPts val="0"/>
              </a:spcBef>
            </a:pPr>
            <a:r>
              <a:rPr lang="en-US" altLang="zh-CN" smtClean="0">
                <a:ln/>
                <a:solidFill>
                  <a:schemeClr val="accent1"/>
                </a:solidFill>
                <a:effectLst>
                  <a:outerShdw blurRad="38100" dist="25400" dir="5400000" algn="ctr" rotWithShape="0">
                    <a:srgbClr val="6E747A">
                      <a:alpha val="43000"/>
                    </a:srgbClr>
                  </a:outerShdw>
                </a:effectLst>
                <a:sym typeface="+mn-ea"/>
              </a:rPr>
              <a:t>The advantages of collaborative filtering are obvious</a:t>
            </a:r>
            <a:r>
              <a:rPr lang="en-US" altLang="zh-CN" smtClean="0">
                <a:solidFill>
                  <a:schemeClr val="tx1"/>
                </a:solidFill>
                <a:sym typeface="+mn-ea"/>
              </a:rPr>
              <a:t>: </a:t>
            </a:r>
          </a:p>
          <a:p>
            <a:pPr>
              <a:spcBef>
                <a:spcPts val="0"/>
              </a:spcBef>
            </a:pPr>
            <a:r>
              <a:rPr lang="en-US" altLang="zh-CN" smtClean="0">
                <a:solidFill>
                  <a:schemeClr val="tx1"/>
                </a:solidFill>
                <a:sym typeface="+mn-ea"/>
              </a:rPr>
              <a:t>Shared experience, collaborative filtering is based on other users’ preference which can avoid inaccurate and uncompleted suggestion.</a:t>
            </a:r>
          </a:p>
          <a:p>
            <a:pPr>
              <a:spcBef>
                <a:spcPts val="0"/>
              </a:spcBef>
            </a:pPr>
            <a:endParaRPr lang="en-US" altLang="zh-CN" smtClean="0">
              <a:solidFill>
                <a:schemeClr val="tx1"/>
              </a:solidFill>
              <a:sym typeface="+mn-ea"/>
            </a:endParaRPr>
          </a:p>
          <a:p>
            <a:pPr>
              <a:spcBef>
                <a:spcPts val="0"/>
              </a:spcBef>
            </a:pPr>
            <a:r>
              <a:rPr lang="en-US" altLang="zh-CN" smtClean="0">
                <a:solidFill>
                  <a:schemeClr val="tx1"/>
                </a:solidFill>
                <a:sym typeface="+mn-ea"/>
              </a:rPr>
              <a:t>New information suggestion, collaborative filter can find new things which have different context compared with previous searching,  Meanwhile all the suggestions are supposed to be in the users’ comfort zone. </a:t>
            </a:r>
          </a:p>
        </p:txBody>
      </p:sp>
      <p:sp>
        <p:nvSpPr>
          <p:cNvPr id="3" name="文本框 2"/>
          <p:cNvSpPr txBox="1"/>
          <p:nvPr/>
        </p:nvSpPr>
        <p:spPr>
          <a:xfrm>
            <a:off x="2616835" y="649605"/>
            <a:ext cx="6216015" cy="640080"/>
          </a:xfrm>
          <a:prstGeom prst="rect">
            <a:avLst/>
          </a:prstGeom>
          <a:noFill/>
        </p:spPr>
        <p:txBody>
          <a:bodyPr wrap="square" rtlCol="0" anchor="t">
            <a:spAutoFit/>
          </a:bodyPr>
          <a:lstStyle/>
          <a:p>
            <a:pPr algn="l"/>
            <a:r>
              <a:rPr lang="en-US" altLang="zh-CN" smtClean="0">
                <a:solidFill>
                  <a:schemeClr val="accent1"/>
                </a:solidFill>
                <a:effectLst>
                  <a:outerShdw blurRad="38100" dist="25400" dir="5400000" algn="ctr" rotWithShape="0">
                    <a:srgbClr val="6E747A">
                      <a:alpha val="43000"/>
                    </a:srgbClr>
                  </a:outerShdw>
                </a:effectLst>
                <a:sym typeface="+mn-ea"/>
              </a:rPr>
              <a:t>User A shares the similar preference with you, so you may like what A likes </a:t>
            </a:r>
          </a:p>
        </p:txBody>
      </p:sp>
      <p:sp>
        <p:nvSpPr>
          <p:cNvPr id="4" name="文本框 3"/>
          <p:cNvSpPr txBox="1"/>
          <p:nvPr/>
        </p:nvSpPr>
        <p:spPr>
          <a:xfrm>
            <a:off x="5011420" y="1289685"/>
            <a:ext cx="3989705" cy="2011680"/>
          </a:xfrm>
          <a:prstGeom prst="rect">
            <a:avLst/>
          </a:prstGeom>
          <a:noFill/>
        </p:spPr>
        <p:txBody>
          <a:bodyPr wrap="square" rtlCol="0" anchor="t">
            <a:spAutoFit/>
          </a:bodyPr>
          <a:lstStyle/>
          <a:p>
            <a:pPr>
              <a:spcBef>
                <a:spcPts val="0"/>
              </a:spcBef>
            </a:pPr>
            <a:r>
              <a:rPr lang="en-US" altLang="zh-CN" smtClean="0">
                <a:effectLst/>
                <a:sym typeface="+mn-ea"/>
              </a:rPr>
              <a:t>The approach of it is based on collecting and analyzing a large amount of data of users’ preference or behavior, and predicting what a targeted user will like by finding other individuals with most “similar” preference. </a:t>
            </a:r>
            <a:endParaRPr lang="zh-CN" altLang="en-US"/>
          </a:p>
        </p:txBody>
      </p:sp>
      <p:sp>
        <p:nvSpPr>
          <p:cNvPr id="5" name="矩形 4"/>
          <p:cNvSpPr/>
          <p:nvPr>
            <p:custDataLst>
              <p:tags r:id="rId4"/>
            </p:custDataLst>
          </p:nvPr>
        </p:nvSpPr>
        <p:spPr>
          <a:xfrm>
            <a:off x="1191895" y="3835400"/>
            <a:ext cx="306070" cy="306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20000"/>
          </a:bodyPr>
          <a:lstStyle/>
          <a:p>
            <a:pPr algn="ctr"/>
            <a:r>
              <a:rPr lang="en-US" altLang="zh-CN" dirty="0">
                <a:sym typeface="+mn-lt"/>
              </a:rPr>
              <a:t>1</a:t>
            </a:r>
          </a:p>
        </p:txBody>
      </p:sp>
      <p:sp>
        <p:nvSpPr>
          <p:cNvPr id="9" name="矩形 8"/>
          <p:cNvSpPr/>
          <p:nvPr>
            <p:custDataLst>
              <p:tags r:id="rId5"/>
            </p:custDataLst>
          </p:nvPr>
        </p:nvSpPr>
        <p:spPr>
          <a:xfrm>
            <a:off x="1191895" y="4940935"/>
            <a:ext cx="306070" cy="306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20000"/>
          </a:bodyPr>
          <a:lstStyle/>
          <a:p>
            <a:pPr algn="ctr"/>
            <a:r>
              <a:rPr lang="en-US" altLang="zh-CN" dirty="0">
                <a:sym typeface="+mn-lt"/>
              </a:rPr>
              <a:t>2</a:t>
            </a:r>
          </a:p>
        </p:txBody>
      </p:sp>
    </p:spTree>
    <p:custDataLst>
      <p:tags r:id="rId1"/>
    </p:custDataLst>
    <p:extLst>
      <p:ext uri="{BB962C8B-B14F-4D97-AF65-F5344CB8AC3E}">
        <p14:creationId xmlns:p14="http://schemas.microsoft.com/office/powerpoint/2010/main" val="208181005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4436" y="447224"/>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Our Team              Content</a:t>
            </a:r>
            <a:endParaRPr lang="en-US" sz="4000" dirty="0">
              <a:solidFill>
                <a:schemeClr val="accent1"/>
              </a:solidFill>
            </a:endParaRPr>
          </a:p>
        </p:txBody>
      </p:sp>
      <p:sp>
        <p:nvSpPr>
          <p:cNvPr id="3" name="Text Placeholder 2"/>
          <p:cNvSpPr txBox="1">
            <a:spLocks/>
          </p:cNvSpPr>
          <p:nvPr/>
        </p:nvSpPr>
        <p:spPr>
          <a:xfrm>
            <a:off x="645295" y="1859559"/>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solidFill>
                  <a:schemeClr val="tx1"/>
                </a:solidFill>
              </a:rPr>
              <a:t>Chenjia Qian </a:t>
            </a:r>
          </a:p>
          <a:p>
            <a:r>
              <a:rPr lang="en-US" sz="1800" b="1" dirty="0" smtClean="0">
                <a:solidFill>
                  <a:schemeClr val="tx1"/>
                </a:solidFill>
              </a:rPr>
              <a:t>Bo Wei</a:t>
            </a:r>
          </a:p>
          <a:p>
            <a:r>
              <a:rPr lang="en-US" sz="1800" b="1" dirty="0" err="1" smtClean="0">
                <a:solidFill>
                  <a:schemeClr val="tx1"/>
                </a:solidFill>
              </a:rPr>
              <a:t>Xiaolei</a:t>
            </a:r>
            <a:r>
              <a:rPr lang="en-US" sz="1800" b="1" dirty="0" smtClean="0">
                <a:solidFill>
                  <a:schemeClr val="tx1"/>
                </a:solidFill>
              </a:rPr>
              <a:t> Li</a:t>
            </a:r>
          </a:p>
          <a:p>
            <a:r>
              <a:rPr lang="en-US" sz="1800" b="1" dirty="0" err="1" smtClean="0">
                <a:solidFill>
                  <a:schemeClr val="tx1"/>
                </a:solidFill>
              </a:rPr>
              <a:t>Jiangwei</a:t>
            </a:r>
            <a:r>
              <a:rPr lang="en-US" sz="1800" b="1" dirty="0" smtClean="0">
                <a:solidFill>
                  <a:schemeClr val="tx1"/>
                </a:solidFill>
              </a:rPr>
              <a:t> Qing</a:t>
            </a:r>
          </a:p>
        </p:txBody>
      </p:sp>
      <p:grpSp>
        <p:nvGrpSpPr>
          <p:cNvPr id="4" name="组合 8"/>
          <p:cNvGrpSpPr/>
          <p:nvPr>
            <p:custDataLst>
              <p:tags r:id="rId1"/>
            </p:custDataLst>
          </p:nvPr>
        </p:nvGrpSpPr>
        <p:grpSpPr>
          <a:xfrm>
            <a:off x="4091875" y="1427181"/>
            <a:ext cx="3448594" cy="551642"/>
            <a:chOff x="1014549" y="1911708"/>
            <a:chExt cx="4598125" cy="735522"/>
          </a:xfrm>
        </p:grpSpPr>
        <p:sp>
          <p:nvSpPr>
            <p:cNvPr id="5" name="矩形 4"/>
            <p:cNvSpPr/>
            <p:nvPr>
              <p:custDataLst>
                <p:tags r:id="rId17"/>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a:sym typeface="+mn-lt"/>
                </a:rPr>
                <a:t>01</a:t>
              </a:r>
              <a:endParaRPr lang="zh-CN" altLang="en-US" dirty="0">
                <a:sym typeface="+mn-lt"/>
              </a:endParaRPr>
            </a:p>
          </p:txBody>
        </p:sp>
        <p:sp>
          <p:nvSpPr>
            <p:cNvPr id="6" name="矩形 5"/>
            <p:cNvSpPr/>
            <p:nvPr>
              <p:custDataLst>
                <p:tags r:id="rId18"/>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Background Information</a:t>
              </a:r>
              <a:endParaRPr lang="en-US" altLang="zh-CN" dirty="0">
                <a:sym typeface="+mn-lt"/>
              </a:endParaRPr>
            </a:p>
          </p:txBody>
        </p:sp>
      </p:grpSp>
      <p:grpSp>
        <p:nvGrpSpPr>
          <p:cNvPr id="7" name="组合 8"/>
          <p:cNvGrpSpPr/>
          <p:nvPr>
            <p:custDataLst>
              <p:tags r:id="rId2"/>
            </p:custDataLst>
          </p:nvPr>
        </p:nvGrpSpPr>
        <p:grpSpPr>
          <a:xfrm>
            <a:off x="5095446" y="2135297"/>
            <a:ext cx="3448594" cy="551642"/>
            <a:chOff x="1014549" y="1911708"/>
            <a:chExt cx="4598125" cy="735522"/>
          </a:xfrm>
        </p:grpSpPr>
        <p:sp>
          <p:nvSpPr>
            <p:cNvPr id="8" name="矩形 4"/>
            <p:cNvSpPr/>
            <p:nvPr>
              <p:custDataLst>
                <p:tags r:id="rId15"/>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02</a:t>
              </a:r>
              <a:endParaRPr lang="zh-CN" altLang="en-US" dirty="0">
                <a:sym typeface="+mn-lt"/>
              </a:endParaRPr>
            </a:p>
          </p:txBody>
        </p:sp>
        <p:sp>
          <p:nvSpPr>
            <p:cNvPr id="9" name="矩形 5"/>
            <p:cNvSpPr/>
            <p:nvPr>
              <p:custDataLst>
                <p:tags r:id="rId16"/>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Database</a:t>
              </a:r>
              <a:endParaRPr lang="en-US" altLang="zh-CN" dirty="0">
                <a:sym typeface="+mn-lt"/>
              </a:endParaRPr>
            </a:p>
          </p:txBody>
        </p:sp>
      </p:grpSp>
      <p:grpSp>
        <p:nvGrpSpPr>
          <p:cNvPr id="10" name="组合 8"/>
          <p:cNvGrpSpPr/>
          <p:nvPr>
            <p:custDataLst>
              <p:tags r:id="rId3"/>
            </p:custDataLst>
          </p:nvPr>
        </p:nvGrpSpPr>
        <p:grpSpPr>
          <a:xfrm>
            <a:off x="5095446" y="3551530"/>
            <a:ext cx="3448594" cy="551642"/>
            <a:chOff x="1014549" y="1911708"/>
            <a:chExt cx="4598125" cy="735522"/>
          </a:xfrm>
        </p:grpSpPr>
        <p:sp>
          <p:nvSpPr>
            <p:cNvPr id="11" name="矩形 4"/>
            <p:cNvSpPr/>
            <p:nvPr>
              <p:custDataLst>
                <p:tags r:id="rId13"/>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04</a:t>
              </a:r>
              <a:endParaRPr lang="zh-CN" altLang="en-US" dirty="0">
                <a:sym typeface="+mn-lt"/>
              </a:endParaRPr>
            </a:p>
          </p:txBody>
        </p:sp>
        <p:sp>
          <p:nvSpPr>
            <p:cNvPr id="12" name="矩形 5"/>
            <p:cNvSpPr/>
            <p:nvPr>
              <p:custDataLst>
                <p:tags r:id="rId14"/>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Algorithm</a:t>
              </a:r>
              <a:endParaRPr lang="en-US" altLang="zh-CN" dirty="0">
                <a:sym typeface="+mn-lt"/>
              </a:endParaRPr>
            </a:p>
          </p:txBody>
        </p:sp>
      </p:grpSp>
      <p:grpSp>
        <p:nvGrpSpPr>
          <p:cNvPr id="13" name="组合 8"/>
          <p:cNvGrpSpPr/>
          <p:nvPr>
            <p:custDataLst>
              <p:tags r:id="rId4"/>
            </p:custDataLst>
          </p:nvPr>
        </p:nvGrpSpPr>
        <p:grpSpPr>
          <a:xfrm>
            <a:off x="4091875" y="2843413"/>
            <a:ext cx="3448594" cy="551642"/>
            <a:chOff x="1014549" y="1911708"/>
            <a:chExt cx="4598125" cy="735522"/>
          </a:xfrm>
        </p:grpSpPr>
        <p:sp>
          <p:nvSpPr>
            <p:cNvPr id="14" name="矩形 4"/>
            <p:cNvSpPr/>
            <p:nvPr>
              <p:custDataLst>
                <p:tags r:id="rId11"/>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03</a:t>
              </a:r>
              <a:endParaRPr lang="zh-CN" altLang="en-US" dirty="0">
                <a:sym typeface="+mn-lt"/>
              </a:endParaRPr>
            </a:p>
          </p:txBody>
        </p:sp>
        <p:sp>
          <p:nvSpPr>
            <p:cNvPr id="15" name="矩形 5"/>
            <p:cNvSpPr/>
            <p:nvPr>
              <p:custDataLst>
                <p:tags r:id="rId12"/>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Map-Function</a:t>
              </a:r>
              <a:endParaRPr lang="en-US" altLang="zh-CN" dirty="0">
                <a:sym typeface="+mn-lt"/>
              </a:endParaRPr>
            </a:p>
          </p:txBody>
        </p:sp>
      </p:grpSp>
      <p:grpSp>
        <p:nvGrpSpPr>
          <p:cNvPr id="16" name="组合 8"/>
          <p:cNvGrpSpPr/>
          <p:nvPr>
            <p:custDataLst>
              <p:tags r:id="rId5"/>
            </p:custDataLst>
          </p:nvPr>
        </p:nvGrpSpPr>
        <p:grpSpPr>
          <a:xfrm>
            <a:off x="4091875" y="4259646"/>
            <a:ext cx="3448594" cy="551642"/>
            <a:chOff x="1014549" y="1911708"/>
            <a:chExt cx="4598125" cy="735522"/>
          </a:xfrm>
        </p:grpSpPr>
        <p:sp>
          <p:nvSpPr>
            <p:cNvPr id="17" name="矩形 4"/>
            <p:cNvSpPr/>
            <p:nvPr>
              <p:custDataLst>
                <p:tags r:id="rId9"/>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05</a:t>
              </a:r>
              <a:endParaRPr lang="zh-CN" altLang="en-US" dirty="0">
                <a:sym typeface="+mn-lt"/>
              </a:endParaRPr>
            </a:p>
          </p:txBody>
        </p:sp>
        <p:sp>
          <p:nvSpPr>
            <p:cNvPr id="18" name="矩形 5"/>
            <p:cNvSpPr/>
            <p:nvPr>
              <p:custDataLst>
                <p:tags r:id="rId10"/>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Evaluation</a:t>
              </a:r>
              <a:endParaRPr lang="en-US" altLang="zh-CN" dirty="0">
                <a:sym typeface="+mn-lt"/>
              </a:endParaRPr>
            </a:p>
          </p:txBody>
        </p:sp>
      </p:grpSp>
      <p:grpSp>
        <p:nvGrpSpPr>
          <p:cNvPr id="22" name="组合 8"/>
          <p:cNvGrpSpPr/>
          <p:nvPr>
            <p:custDataLst>
              <p:tags r:id="rId6"/>
            </p:custDataLst>
          </p:nvPr>
        </p:nvGrpSpPr>
        <p:grpSpPr>
          <a:xfrm>
            <a:off x="5095446" y="4967763"/>
            <a:ext cx="3448594" cy="551642"/>
            <a:chOff x="1014549" y="1911708"/>
            <a:chExt cx="4598125" cy="735522"/>
          </a:xfrm>
        </p:grpSpPr>
        <p:sp>
          <p:nvSpPr>
            <p:cNvPr id="23" name="矩形 4"/>
            <p:cNvSpPr/>
            <p:nvPr>
              <p:custDataLst>
                <p:tags r:id="rId7"/>
              </p:custDataLst>
            </p:nvPr>
          </p:nvSpPr>
          <p:spPr>
            <a:xfrm>
              <a:off x="1014549" y="1911708"/>
              <a:ext cx="735521" cy="7355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06</a:t>
              </a:r>
              <a:endParaRPr lang="zh-CN" altLang="en-US" dirty="0">
                <a:sym typeface="+mn-lt"/>
              </a:endParaRPr>
            </a:p>
          </p:txBody>
        </p:sp>
        <p:sp>
          <p:nvSpPr>
            <p:cNvPr id="24" name="矩形 5"/>
            <p:cNvSpPr/>
            <p:nvPr>
              <p:custDataLst>
                <p:tags r:id="rId8"/>
              </p:custDataLst>
            </p:nvPr>
          </p:nvSpPr>
          <p:spPr>
            <a:xfrm>
              <a:off x="1750070" y="1911709"/>
              <a:ext cx="3862604" cy="7355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dirty="0" smtClean="0">
                  <a:sym typeface="+mn-lt"/>
                </a:rPr>
                <a:t>Demo</a:t>
              </a:r>
              <a:endParaRPr lang="en-US" altLang="zh-CN" dirty="0">
                <a:sym typeface="+mn-lt"/>
              </a:endParaRPr>
            </a:p>
          </p:txBody>
        </p:sp>
      </p:grpSp>
      <p:sp>
        <p:nvSpPr>
          <p:cNvPr id="20" name="Rectangle 19"/>
          <p:cNvSpPr/>
          <p:nvPr/>
        </p:nvSpPr>
        <p:spPr>
          <a:xfrm>
            <a:off x="645295" y="1427181"/>
            <a:ext cx="2920865" cy="369332"/>
          </a:xfrm>
          <a:prstGeom prst="rect">
            <a:avLst/>
          </a:prstGeom>
        </p:spPr>
        <p:txBody>
          <a:bodyPr wrap="square">
            <a:spAutoFit/>
          </a:bodyPr>
          <a:lstStyle/>
          <a:p>
            <a:pPr marL="285750" indent="-285750">
              <a:buFont typeface="Wingdings" charset="2"/>
              <a:buChar char="Ø"/>
            </a:pPr>
            <a:r>
              <a:rPr lang="en-US" b="1" dirty="0" smtClean="0"/>
              <a:t>Advisor</a:t>
            </a:r>
            <a:r>
              <a:rPr lang="zh-CN" altLang="en-US" b="1" dirty="0" smtClean="0"/>
              <a:t>：</a:t>
            </a:r>
            <a:r>
              <a:rPr lang="en-US" b="1" dirty="0" smtClean="0"/>
              <a:t>Dr</a:t>
            </a:r>
            <a:r>
              <a:rPr lang="en-US" b="1" dirty="0"/>
              <a:t>. </a:t>
            </a:r>
            <a:r>
              <a:rPr lang="en-US" b="1" dirty="0" err="1"/>
              <a:t>Wenjia</a:t>
            </a:r>
            <a:r>
              <a:rPr lang="en-US" b="1" dirty="0"/>
              <a:t> Li</a:t>
            </a:r>
            <a:endParaRPr lang="en-US" b="1" dirty="0"/>
          </a:p>
        </p:txBody>
      </p:sp>
    </p:spTree>
    <p:extLst>
      <p:ext uri="{BB962C8B-B14F-4D97-AF65-F5344CB8AC3E}">
        <p14:creationId xmlns:p14="http://schemas.microsoft.com/office/powerpoint/2010/main" val="1675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6"/>
          <p:cNvSpPr>
            <a:spLocks noChangeArrowheads="1"/>
          </p:cNvSpPr>
          <p:nvPr>
            <p:custDataLst>
              <p:tags r:id="rId3"/>
            </p:custDataLst>
          </p:nvPr>
        </p:nvSpPr>
        <p:spPr bwMode="auto">
          <a:xfrm>
            <a:off x="341630" y="1315085"/>
            <a:ext cx="3890645" cy="302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latin typeface="+mn-lt"/>
                <a:ea typeface="+mn-ea"/>
                <a:sym typeface="Arial" panose="020B0604020202020204" pitchFamily="34" charset="0"/>
              </a:rPr>
              <a:t>The cosine similarity is a measurement which measures angle between 2 vectors of an inner produce space. </a:t>
            </a:r>
          </a:p>
          <a:p>
            <a:pPr latinLnBrk="1">
              <a:lnSpc>
                <a:spcPct val="130000"/>
              </a:lnSpc>
            </a:pPr>
            <a:r>
              <a:rPr lang="en-US" altLang="zh-CN" sz="1800">
                <a:latin typeface="+mn-lt"/>
                <a:ea typeface="+mn-ea"/>
                <a:sym typeface="Arial" panose="020B0604020202020204" pitchFamily="34" charset="0"/>
              </a:rPr>
              <a:t>The  result of cosine is expected to less than or equals to 1 for all angles. </a:t>
            </a:r>
          </a:p>
          <a:p>
            <a:pPr latinLnBrk="1">
              <a:lnSpc>
                <a:spcPct val="130000"/>
              </a:lnSpc>
            </a:pPr>
            <a:r>
              <a:rPr lang="en-US" altLang="zh-CN" sz="1800">
                <a:latin typeface="+mn-lt"/>
                <a:ea typeface="+mn-ea"/>
                <a:sym typeface="Arial" panose="020B0604020202020204" pitchFamily="34" charset="0"/>
              </a:rPr>
              <a:t>When the cosine equals to one, two vectors have exactly the same orientation. </a:t>
            </a:r>
          </a:p>
          <a:p>
            <a:pPr latinLnBrk="1">
              <a:lnSpc>
                <a:spcPct val="130000"/>
              </a:lnSpc>
            </a:pPr>
            <a:endParaRPr lang="en-US" altLang="zh-CN" sz="1800">
              <a:latin typeface="+mn-lt"/>
              <a:ea typeface="+mn-ea"/>
              <a:sym typeface="Arial" panose="020B0604020202020204" pitchFamily="34" charset="0"/>
            </a:endParaRPr>
          </a:p>
        </p:txBody>
      </p:sp>
      <p:sp>
        <p:nvSpPr>
          <p:cNvPr id="4" name="TextBox 13"/>
          <p:cNvSpPr txBox="1">
            <a:spLocks noChangeArrowheads="1"/>
          </p:cNvSpPr>
          <p:nvPr>
            <p:custDataLst>
              <p:tags r:id="rId4"/>
            </p:custDataLst>
          </p:nvPr>
        </p:nvSpPr>
        <p:spPr bwMode="auto">
          <a:xfrm>
            <a:off x="341630" y="248285"/>
            <a:ext cx="4312285" cy="63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3200" b="1" i="1" dirty="0" smtClean="0">
                <a:solidFill>
                  <a:schemeClr val="accent1"/>
                </a:solidFill>
                <a:latin typeface="+mj-lt"/>
                <a:ea typeface="+mj-ea"/>
                <a:cs typeface="+mj-cs"/>
              </a:rPr>
              <a:t>cosine </a:t>
            </a:r>
            <a:r>
              <a:rPr lang="en-US" altLang="zh-CN" sz="3200" b="1" i="1" dirty="0">
                <a:solidFill>
                  <a:schemeClr val="accent1"/>
                </a:solidFill>
                <a:latin typeface="+mj-lt"/>
                <a:ea typeface="+mj-ea"/>
                <a:cs typeface="+mj-cs"/>
              </a:rPr>
              <a:t>similarity</a:t>
            </a:r>
          </a:p>
        </p:txBody>
      </p:sp>
      <p:graphicFrame>
        <p:nvGraphicFramePr>
          <p:cNvPr id="5" name="对象 10"/>
          <p:cNvGraphicFramePr>
            <a:graphicFrameLocks noChangeAspect="1"/>
          </p:cNvGraphicFramePr>
          <p:nvPr/>
        </p:nvGraphicFramePr>
        <p:xfrm>
          <a:off x="341630" y="4335145"/>
          <a:ext cx="4661535" cy="1388745"/>
        </p:xfrm>
        <a:graphic>
          <a:graphicData uri="http://schemas.openxmlformats.org/presentationml/2006/ole">
            <mc:AlternateContent xmlns:mc="http://schemas.openxmlformats.org/markup-compatibility/2006">
              <mc:Choice xmlns:v="urn:schemas-microsoft-com:vml" Requires="v">
                <p:oleObj spid="_x0000_s1034" r:id="rId8" imgW="2984400" imgH="888840" progId="Equation.3">
                  <p:embed/>
                </p:oleObj>
              </mc:Choice>
              <mc:Fallback>
                <p:oleObj r:id="rId8" imgW="298440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630" y="4335145"/>
                        <a:ext cx="4661535"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矩形 6"/>
          <p:cNvSpPr>
            <a:spLocks noChangeArrowheads="1"/>
          </p:cNvSpPr>
          <p:nvPr>
            <p:custDataLst>
              <p:tags r:id="rId5"/>
            </p:custDataLst>
          </p:nvPr>
        </p:nvSpPr>
        <p:spPr bwMode="auto">
          <a:xfrm>
            <a:off x="4316730" y="1315085"/>
            <a:ext cx="480949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fontScale="90000" lnSpcReduction="20000"/>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solidFill>
                  <a:schemeClr val="accent1"/>
                </a:solidFill>
                <a:effectLst>
                  <a:outerShdw blurRad="38100" dist="25400" dir="5400000" algn="ctr" rotWithShape="0">
                    <a:srgbClr val="6E747A">
                      <a:alpha val="43000"/>
                    </a:srgbClr>
                  </a:outerShdw>
                </a:effectLst>
                <a:latin typeface="+mn-lt"/>
                <a:ea typeface="+mn-ea"/>
                <a:sym typeface="Arial" panose="020B0604020202020204" pitchFamily="34" charset="0"/>
              </a:rPr>
              <a:t>Advantages of cosine similarity:</a:t>
            </a:r>
          </a:p>
          <a:p>
            <a:pPr marL="285750" indent="-285750" latinLnBrk="1">
              <a:lnSpc>
                <a:spcPct val="130000"/>
              </a:lnSpc>
              <a:buFont typeface="Wingdings" panose="05000000000000000000" charset="0"/>
              <a:buChar char="Ø"/>
            </a:pPr>
            <a:r>
              <a:rPr lang="en-US" altLang="zh-CN" sz="1800">
                <a:latin typeface="+mn-lt"/>
                <a:ea typeface="+mn-ea"/>
                <a:sym typeface="Arial" panose="020B0604020202020204" pitchFamily="34" charset="0"/>
              </a:rPr>
              <a:t>Not coordinate sensitive, the cosine similarity is focusing on orientation, the absolute position of points may not influence much on the result. Take(3) for example, the result of A=(0, 1) and B=(1.0) equals to the result of A = (0, 1) and B = (3, 0)</a:t>
            </a:r>
          </a:p>
          <a:p>
            <a:pPr marL="285750" indent="-285750" latinLnBrk="1">
              <a:lnSpc>
                <a:spcPct val="130000"/>
              </a:lnSpc>
              <a:buFont typeface="Wingdings" panose="05000000000000000000" charset="0"/>
              <a:buChar char="Ø"/>
            </a:pPr>
            <a:r>
              <a:rPr lang="en-US" altLang="zh-CN" sz="1800">
                <a:latin typeface="+mn-lt"/>
                <a:ea typeface="+mn-ea"/>
                <a:sym typeface="Arial" panose="020B0604020202020204" pitchFamily="34" charset="0"/>
              </a:rPr>
              <a:t>N-dimensions supported, the calculation of cosine similarity allows points in a n dimensions space, it can fit the condition which an item contains many types to represent dimensions</a:t>
            </a:r>
          </a:p>
        </p:txBody>
      </p:sp>
      <p:pic>
        <p:nvPicPr>
          <p:cNvPr id="11" name="图片 -2147482607" descr="vectors1"/>
          <p:cNvPicPr>
            <a:picLocks noChangeAspect="1"/>
          </p:cNvPicPr>
          <p:nvPr/>
        </p:nvPicPr>
        <p:blipFill>
          <a:blip r:embed="rId10"/>
          <a:srcRect l="27895" b="25630"/>
          <a:stretch>
            <a:fillRect/>
          </a:stretch>
        </p:blipFill>
        <p:spPr>
          <a:xfrm>
            <a:off x="5748655" y="4053840"/>
            <a:ext cx="2101215" cy="2159000"/>
          </a:xfrm>
          <a:prstGeom prst="rect">
            <a:avLst/>
          </a:prstGeom>
          <a:noFill/>
          <a:ln w="9525">
            <a:noFill/>
          </a:ln>
        </p:spPr>
      </p:pic>
    </p:spTree>
    <p:custDataLst>
      <p:tags r:id="rId2"/>
    </p:custDataLst>
    <p:extLst>
      <p:ext uri="{BB962C8B-B14F-4D97-AF65-F5344CB8AC3E}">
        <p14:creationId xmlns:p14="http://schemas.microsoft.com/office/powerpoint/2010/main" val="15157534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636905" y="75565"/>
            <a:ext cx="6840855" cy="924560"/>
          </a:xfrm>
          <a:prstGeom prst="rect">
            <a:avLst/>
          </a:prstGeom>
        </p:spPr>
        <p:txBody>
          <a:bodyPr vert="horz" lIns="91440" tIns="45720" rIns="91440" bIns="45720" rtlCol="0" anchor="t" anchorCtr="0">
            <a:noAutofit/>
          </a:bodyPr>
          <a:lstStyle>
            <a:lvl1pPr defTabSz="685800">
              <a:lnSpc>
                <a:spcPct val="90000"/>
              </a:lnSpc>
              <a:spcBef>
                <a:spcPct val="0"/>
              </a:spcBef>
              <a:buNone/>
              <a:defRPr sz="4000">
                <a:latin typeface="+mj-lt"/>
                <a:ea typeface="+mj-ea"/>
                <a:cs typeface="+mj-cs"/>
              </a:defRPr>
            </a:lvl1pPr>
          </a:lstStyle>
          <a:p>
            <a:r>
              <a:rPr lang="en-US" altLang="zh-CN" b="1" dirty="0">
                <a:solidFill>
                  <a:schemeClr val="accent1"/>
                </a:solidFill>
              </a:rPr>
              <a:t>Collaborative Filtering (CF)</a:t>
            </a:r>
            <a:r>
              <a:rPr lang="zh-CN" altLang="en-US" dirty="0">
                <a:solidFill>
                  <a:schemeClr val="accent1"/>
                </a:solidFill>
              </a:rPr>
              <a:t> </a:t>
            </a:r>
          </a:p>
        </p:txBody>
      </p:sp>
      <p:sp>
        <p:nvSpPr>
          <p:cNvPr id="2" name="文本框 1"/>
          <p:cNvSpPr txBox="1"/>
          <p:nvPr/>
        </p:nvSpPr>
        <p:spPr>
          <a:xfrm>
            <a:off x="1115047" y="1894762"/>
            <a:ext cx="6671945" cy="2560320"/>
          </a:xfrm>
          <a:prstGeom prst="rect">
            <a:avLst/>
          </a:prstGeom>
          <a:noFill/>
        </p:spPr>
        <p:txBody>
          <a:bodyPr wrap="square" rtlCol="0" anchor="t">
            <a:spAutoFit/>
          </a:bodyPr>
          <a:lstStyle/>
          <a:p>
            <a:pPr>
              <a:spcBef>
                <a:spcPts val="0"/>
              </a:spcBef>
            </a:pPr>
            <a:r>
              <a:rPr lang="en-US" altLang="zh-CN" dirty="0" smtClean="0">
                <a:ln/>
                <a:solidFill>
                  <a:schemeClr val="accent1"/>
                </a:solidFill>
                <a:effectLst>
                  <a:outerShdw blurRad="38100" dist="25400" dir="5400000" algn="ctr" rotWithShape="0">
                    <a:srgbClr val="6E747A">
                      <a:alpha val="43000"/>
                    </a:srgbClr>
                  </a:outerShdw>
                </a:effectLst>
                <a:sym typeface="+mn-ea"/>
              </a:rPr>
              <a:t>The advantages of collaborative filtering are obvious</a:t>
            </a:r>
            <a:r>
              <a:rPr lang="en-US" altLang="zh-CN" dirty="0" smtClean="0">
                <a:solidFill>
                  <a:schemeClr val="tx1"/>
                </a:solidFill>
                <a:sym typeface="+mn-ea"/>
              </a:rPr>
              <a:t>: </a:t>
            </a:r>
          </a:p>
          <a:p>
            <a:pPr>
              <a:spcBef>
                <a:spcPts val="0"/>
              </a:spcBef>
            </a:pPr>
            <a:r>
              <a:rPr lang="zh-CN" altLang="en-US" dirty="0">
                <a:sym typeface="+mn-ea"/>
              </a:rPr>
              <a:t> </a:t>
            </a:r>
            <a:r>
              <a:rPr lang="zh-CN" altLang="en-US" dirty="0" smtClean="0">
                <a:sym typeface="+mn-ea"/>
              </a:rPr>
              <a:t> </a:t>
            </a:r>
            <a:r>
              <a:rPr lang="en-US" altLang="zh-CN" dirty="0" smtClean="0">
                <a:solidFill>
                  <a:schemeClr val="tx1"/>
                </a:solidFill>
                <a:sym typeface="+mn-ea"/>
              </a:rPr>
              <a:t>Shared </a:t>
            </a:r>
            <a:r>
              <a:rPr lang="en-US" altLang="zh-CN" dirty="0" smtClean="0">
                <a:solidFill>
                  <a:schemeClr val="tx1"/>
                </a:solidFill>
                <a:sym typeface="+mn-ea"/>
              </a:rPr>
              <a:t>experience, collaborative filtering is based on other users’ preference which can avoid inaccurate and uncompleted suggestion.</a:t>
            </a:r>
          </a:p>
          <a:p>
            <a:pPr>
              <a:spcBef>
                <a:spcPts val="0"/>
              </a:spcBef>
            </a:pPr>
            <a:endParaRPr lang="en-US" altLang="zh-CN" dirty="0" smtClean="0">
              <a:solidFill>
                <a:schemeClr val="tx1"/>
              </a:solidFill>
              <a:sym typeface="+mn-ea"/>
            </a:endParaRPr>
          </a:p>
          <a:p>
            <a:pPr>
              <a:spcBef>
                <a:spcPts val="0"/>
              </a:spcBef>
            </a:pPr>
            <a:r>
              <a:rPr lang="zh-CN" altLang="en-US" dirty="0">
                <a:sym typeface="+mn-ea"/>
              </a:rPr>
              <a:t> </a:t>
            </a:r>
            <a:r>
              <a:rPr lang="zh-CN" altLang="en-US" dirty="0" smtClean="0">
                <a:sym typeface="+mn-ea"/>
              </a:rPr>
              <a:t>  </a:t>
            </a:r>
            <a:r>
              <a:rPr lang="en-US" altLang="zh-CN" dirty="0" smtClean="0">
                <a:solidFill>
                  <a:schemeClr val="tx1"/>
                </a:solidFill>
                <a:sym typeface="+mn-ea"/>
              </a:rPr>
              <a:t>New </a:t>
            </a:r>
            <a:r>
              <a:rPr lang="en-US" altLang="zh-CN" dirty="0" smtClean="0">
                <a:solidFill>
                  <a:schemeClr val="tx1"/>
                </a:solidFill>
                <a:sym typeface="+mn-ea"/>
              </a:rPr>
              <a:t>information suggestion, collaborative filter can find new things which have different context compared with previous searching,  Meanwhile all the suggestions are supposed to be in the users’ comfort zone. </a:t>
            </a:r>
          </a:p>
        </p:txBody>
      </p:sp>
      <p:sp>
        <p:nvSpPr>
          <p:cNvPr id="3" name="文本框 2"/>
          <p:cNvSpPr txBox="1"/>
          <p:nvPr/>
        </p:nvSpPr>
        <p:spPr>
          <a:xfrm>
            <a:off x="2616835" y="649605"/>
            <a:ext cx="6216015" cy="640080"/>
          </a:xfrm>
          <a:prstGeom prst="rect">
            <a:avLst/>
          </a:prstGeom>
          <a:noFill/>
        </p:spPr>
        <p:txBody>
          <a:bodyPr wrap="square" rtlCol="0" anchor="t">
            <a:spAutoFit/>
          </a:bodyPr>
          <a:lstStyle/>
          <a:p>
            <a:pPr algn="l"/>
            <a:r>
              <a:rPr lang="en-US" altLang="zh-CN" smtClean="0">
                <a:solidFill>
                  <a:schemeClr val="accent1"/>
                </a:solidFill>
                <a:effectLst>
                  <a:outerShdw blurRad="38100" dist="25400" dir="5400000" algn="ctr" rotWithShape="0">
                    <a:srgbClr val="6E747A">
                      <a:alpha val="43000"/>
                    </a:srgbClr>
                  </a:outerShdw>
                </a:effectLst>
                <a:sym typeface="+mn-ea"/>
              </a:rPr>
              <a:t>User A shares the similar preference with you, so you may like what A likes </a:t>
            </a:r>
          </a:p>
        </p:txBody>
      </p:sp>
      <p:sp>
        <p:nvSpPr>
          <p:cNvPr id="5" name="矩形 4"/>
          <p:cNvSpPr/>
          <p:nvPr>
            <p:custDataLst>
              <p:tags r:id="rId3"/>
            </p:custDataLst>
          </p:nvPr>
        </p:nvSpPr>
        <p:spPr>
          <a:xfrm>
            <a:off x="967960" y="2165221"/>
            <a:ext cx="306070" cy="306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20000"/>
          </a:bodyPr>
          <a:lstStyle/>
          <a:p>
            <a:pPr algn="ctr"/>
            <a:r>
              <a:rPr lang="en-US" altLang="zh-CN" dirty="0">
                <a:sym typeface="+mn-lt"/>
              </a:rPr>
              <a:t>1</a:t>
            </a:r>
          </a:p>
        </p:txBody>
      </p:sp>
      <p:sp>
        <p:nvSpPr>
          <p:cNvPr id="9" name="矩形 8"/>
          <p:cNvSpPr/>
          <p:nvPr>
            <p:custDataLst>
              <p:tags r:id="rId4"/>
            </p:custDataLst>
          </p:nvPr>
        </p:nvSpPr>
        <p:spPr>
          <a:xfrm>
            <a:off x="986622" y="3298748"/>
            <a:ext cx="306070" cy="306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20000"/>
          </a:bodyPr>
          <a:lstStyle/>
          <a:p>
            <a:pPr algn="ctr"/>
            <a:r>
              <a:rPr lang="en-US" altLang="zh-CN" dirty="0">
                <a:sym typeface="+mn-lt"/>
              </a:rPr>
              <a:t>2</a:t>
            </a:r>
          </a:p>
        </p:txBody>
      </p:sp>
    </p:spTree>
    <p:custDataLst>
      <p:tags r:id="rId1"/>
    </p:custDataLst>
    <p:extLst>
      <p:ext uri="{BB962C8B-B14F-4D97-AF65-F5344CB8AC3E}">
        <p14:creationId xmlns:p14="http://schemas.microsoft.com/office/powerpoint/2010/main" val="96210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custDataLst>
              <p:tags r:id="rId2"/>
            </p:custDataLst>
          </p:nvPr>
        </p:nvSpPr>
        <p:spPr>
          <a:xfrm rot="10381782" flipH="1" flipV="1">
            <a:off x="3201305" y="3198359"/>
            <a:ext cx="2669891" cy="3202441"/>
          </a:xfrm>
          <a:custGeom>
            <a:avLst/>
            <a:gdLst>
              <a:gd name="connsiteX0" fmla="*/ 2705599 w 2828138"/>
              <a:gd name="connsiteY0" fmla="*/ 100685 h 3391602"/>
              <a:gd name="connsiteX1" fmla="*/ 2154809 w 2828138"/>
              <a:gd name="connsiteY1" fmla="*/ 765317 h 3391602"/>
              <a:gd name="connsiteX2" fmla="*/ 2146725 w 2828138"/>
              <a:gd name="connsiteY2" fmla="*/ 777355 h 3391602"/>
              <a:gd name="connsiteX3" fmla="*/ 2222126 w 2828138"/>
              <a:gd name="connsiteY3" fmla="*/ 756315 h 3391602"/>
              <a:gd name="connsiteX4" fmla="*/ 2828138 w 2828138"/>
              <a:gd name="connsiteY4" fmla="*/ 795097 h 3391602"/>
              <a:gd name="connsiteX5" fmla="*/ 1969845 w 2828138"/>
              <a:gd name="connsiteY5" fmla="*/ 1096696 h 3391602"/>
              <a:gd name="connsiteX6" fmla="*/ 1921186 w 2828138"/>
              <a:gd name="connsiteY6" fmla="*/ 1152209 h 3391602"/>
              <a:gd name="connsiteX7" fmla="*/ 1845783 w 2828138"/>
              <a:gd name="connsiteY7" fmla="*/ 1312359 h 3391602"/>
              <a:gd name="connsiteX8" fmla="*/ 1773405 w 2828138"/>
              <a:gd name="connsiteY8" fmla="*/ 1506235 h 3391602"/>
              <a:gd name="connsiteX9" fmla="*/ 1749196 w 2828138"/>
              <a:gd name="connsiteY9" fmla="*/ 1591953 h 3391602"/>
              <a:gd name="connsiteX10" fmla="*/ 1799955 w 2828138"/>
              <a:gd name="connsiteY10" fmla="*/ 1571180 h 3391602"/>
              <a:gd name="connsiteX11" fmla="*/ 2782199 w 2828138"/>
              <a:gd name="connsiteY11" fmla="*/ 1432131 h 3391602"/>
              <a:gd name="connsiteX12" fmla="*/ 2235096 w 2828138"/>
              <a:gd name="connsiteY12" fmla="*/ 1535655 h 3391602"/>
              <a:gd name="connsiteX13" fmla="*/ 2151196 w 2828138"/>
              <a:gd name="connsiteY13" fmla="*/ 1570433 h 3391602"/>
              <a:gd name="connsiteX14" fmla="*/ 2208838 w 2828138"/>
              <a:gd name="connsiteY14" fmla="*/ 1583959 h 3391602"/>
              <a:gd name="connsiteX15" fmla="*/ 2606461 w 2828138"/>
              <a:gd name="connsiteY15" fmla="*/ 1759941 h 3391602"/>
              <a:gd name="connsiteX16" fmla="*/ 2110627 w 2828138"/>
              <a:gd name="connsiteY16" fmla="*/ 1631401 h 3391602"/>
              <a:gd name="connsiteX17" fmla="*/ 2018534 w 2828138"/>
              <a:gd name="connsiteY17" fmla="*/ 1633374 h 3391602"/>
              <a:gd name="connsiteX18" fmla="*/ 1903035 w 2828138"/>
              <a:gd name="connsiteY18" fmla="*/ 1697330 h 3391602"/>
              <a:gd name="connsiteX19" fmla="*/ 1718775 w 2828138"/>
              <a:gd name="connsiteY19" fmla="*/ 1828542 h 3391602"/>
              <a:gd name="connsiteX20" fmla="*/ 1687174 w 2828138"/>
              <a:gd name="connsiteY20" fmla="*/ 1855372 h 3391602"/>
              <a:gd name="connsiteX21" fmla="*/ 1669663 w 2828138"/>
              <a:gd name="connsiteY21" fmla="*/ 1946168 h 3391602"/>
              <a:gd name="connsiteX22" fmla="*/ 1772686 w 2828138"/>
              <a:gd name="connsiteY22" fmla="*/ 3391602 h 3391602"/>
              <a:gd name="connsiteX23" fmla="*/ 682623 w 2828138"/>
              <a:gd name="connsiteY23" fmla="*/ 3246673 h 3391602"/>
              <a:gd name="connsiteX24" fmla="*/ 920142 w 2828138"/>
              <a:gd name="connsiteY24" fmla="*/ 2505396 h 3391602"/>
              <a:gd name="connsiteX25" fmla="*/ 922553 w 2828138"/>
              <a:gd name="connsiteY25" fmla="*/ 2498743 h 3391602"/>
              <a:gd name="connsiteX26" fmla="*/ 814089 w 2828138"/>
              <a:gd name="connsiteY26" fmla="*/ 2332128 h 3391602"/>
              <a:gd name="connsiteX27" fmla="*/ 502882 w 2828138"/>
              <a:gd name="connsiteY27" fmla="*/ 1661014 h 3391602"/>
              <a:gd name="connsiteX28" fmla="*/ 494788 w 2828138"/>
              <a:gd name="connsiteY28" fmla="*/ 1615336 h 3391602"/>
              <a:gd name="connsiteX29" fmla="*/ 447433 w 2828138"/>
              <a:gd name="connsiteY29" fmla="*/ 1550320 h 3391602"/>
              <a:gd name="connsiteX30" fmla="*/ 0 w 2828138"/>
              <a:gd name="connsiteY30" fmla="*/ 1230889 h 3391602"/>
              <a:gd name="connsiteX31" fmla="*/ 428941 w 2828138"/>
              <a:gd name="connsiteY31" fmla="*/ 1428869 h 3391602"/>
              <a:gd name="connsiteX32" fmla="*/ 473508 w 2828138"/>
              <a:gd name="connsiteY32" fmla="*/ 1462539 h 3391602"/>
              <a:gd name="connsiteX33" fmla="*/ 469292 w 2828138"/>
              <a:gd name="connsiteY33" fmla="*/ 1346344 h 3391602"/>
              <a:gd name="connsiteX34" fmla="*/ 528809 w 2828138"/>
              <a:gd name="connsiteY34" fmla="*/ 1023411 h 3391602"/>
              <a:gd name="connsiteX35" fmla="*/ 602204 w 2828138"/>
              <a:gd name="connsiteY35" fmla="*/ 1473559 h 3391602"/>
              <a:gd name="connsiteX36" fmla="*/ 606655 w 2828138"/>
              <a:gd name="connsiteY36" fmla="*/ 1486591 h 3391602"/>
              <a:gd name="connsiteX37" fmla="*/ 626788 w 2828138"/>
              <a:gd name="connsiteY37" fmla="*/ 1415641 h 3391602"/>
              <a:gd name="connsiteX38" fmla="*/ 761694 w 2828138"/>
              <a:gd name="connsiteY38" fmla="*/ 1229616 h 3391602"/>
              <a:gd name="connsiteX39" fmla="*/ 668570 w 2828138"/>
              <a:gd name="connsiteY39" fmla="*/ 1627525 h 3391602"/>
              <a:gd name="connsiteX40" fmla="*/ 674946 w 2828138"/>
              <a:gd name="connsiteY40" fmla="*/ 1652636 h 3391602"/>
              <a:gd name="connsiteX41" fmla="*/ 717415 w 2828138"/>
              <a:gd name="connsiteY41" fmla="*/ 1726193 h 3391602"/>
              <a:gd name="connsiteX42" fmla="*/ 1055580 w 2828138"/>
              <a:gd name="connsiteY42" fmla="*/ 2041588 h 3391602"/>
              <a:gd name="connsiteX43" fmla="*/ 1086922 w 2828138"/>
              <a:gd name="connsiteY43" fmla="*/ 2057983 h 3391602"/>
              <a:gd name="connsiteX44" fmla="*/ 1166242 w 2828138"/>
              <a:gd name="connsiteY44" fmla="*/ 1861144 h 3391602"/>
              <a:gd name="connsiteX45" fmla="*/ 1740148 w 2828138"/>
              <a:gd name="connsiteY45" fmla="*/ 851340 h 3391602"/>
              <a:gd name="connsiteX46" fmla="*/ 1875287 w 2828138"/>
              <a:gd name="connsiteY46" fmla="*/ 692671 h 3391602"/>
              <a:gd name="connsiteX47" fmla="*/ 1873504 w 2828138"/>
              <a:gd name="connsiteY47" fmla="*/ 692468 h 3391602"/>
              <a:gd name="connsiteX48" fmla="*/ 1823339 w 2828138"/>
              <a:gd name="connsiteY48" fmla="*/ 0 h 3391602"/>
              <a:gd name="connsiteX49" fmla="*/ 2094517 w 2828138"/>
              <a:gd name="connsiteY49" fmla="*/ 376772 h 3391602"/>
              <a:gd name="connsiteX50" fmla="*/ 2115322 w 2828138"/>
              <a:gd name="connsiteY50" fmla="*/ 465866 h 3391602"/>
              <a:gd name="connsiteX51" fmla="*/ 2174388 w 2828138"/>
              <a:gd name="connsiteY51" fmla="*/ 415510 h 3391602"/>
              <a:gd name="connsiteX52" fmla="*/ 2705599 w 2828138"/>
              <a:gd name="connsiteY52" fmla="*/ 100685 h 339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28138" h="3391602">
                <a:moveTo>
                  <a:pt x="2705599" y="100685"/>
                </a:moveTo>
                <a:cubicBezTo>
                  <a:pt x="2607839" y="250528"/>
                  <a:pt x="2376983" y="456250"/>
                  <a:pt x="2154809" y="765317"/>
                </a:cubicBezTo>
                <a:lnTo>
                  <a:pt x="2146725" y="777355"/>
                </a:lnTo>
                <a:lnTo>
                  <a:pt x="2222126" y="756315"/>
                </a:lnTo>
                <a:cubicBezTo>
                  <a:pt x="2458088" y="699623"/>
                  <a:pt x="2648949" y="703671"/>
                  <a:pt x="2828138" y="795097"/>
                </a:cubicBezTo>
                <a:cubicBezTo>
                  <a:pt x="2698138" y="808990"/>
                  <a:pt x="2342995" y="704053"/>
                  <a:pt x="1969845" y="1096696"/>
                </a:cubicBezTo>
                <a:lnTo>
                  <a:pt x="1921186" y="1152209"/>
                </a:lnTo>
                <a:lnTo>
                  <a:pt x="1845783" y="1312359"/>
                </a:lnTo>
                <a:cubicBezTo>
                  <a:pt x="1819818" y="1374233"/>
                  <a:pt x="1795546" y="1438809"/>
                  <a:pt x="1773405" y="1506235"/>
                </a:cubicBezTo>
                <a:lnTo>
                  <a:pt x="1749196" y="1591953"/>
                </a:lnTo>
                <a:lnTo>
                  <a:pt x="1799955" y="1571180"/>
                </a:lnTo>
                <a:cubicBezTo>
                  <a:pt x="2216710" y="1409375"/>
                  <a:pt x="2521808" y="1349511"/>
                  <a:pt x="2782199" y="1432131"/>
                </a:cubicBezTo>
                <a:cubicBezTo>
                  <a:pt x="2681888" y="1454853"/>
                  <a:pt x="2489047" y="1446646"/>
                  <a:pt x="2235096" y="1535655"/>
                </a:cubicBezTo>
                <a:lnTo>
                  <a:pt x="2151196" y="1570433"/>
                </a:lnTo>
                <a:lnTo>
                  <a:pt x="2208838" y="1583959"/>
                </a:lnTo>
                <a:cubicBezTo>
                  <a:pt x="2404870" y="1632707"/>
                  <a:pt x="2532808" y="1683166"/>
                  <a:pt x="2606461" y="1759941"/>
                </a:cubicBezTo>
                <a:cubicBezTo>
                  <a:pt x="2537866" y="1734623"/>
                  <a:pt x="2403337" y="1638450"/>
                  <a:pt x="2110627" y="1631401"/>
                </a:cubicBezTo>
                <a:lnTo>
                  <a:pt x="2018534" y="1633374"/>
                </a:lnTo>
                <a:lnTo>
                  <a:pt x="1903035" y="1697330"/>
                </a:lnTo>
                <a:cubicBezTo>
                  <a:pt x="1843472" y="1734786"/>
                  <a:pt x="1781969" y="1778182"/>
                  <a:pt x="1718775" y="1828542"/>
                </a:cubicBezTo>
                <a:lnTo>
                  <a:pt x="1687174" y="1855372"/>
                </a:lnTo>
                <a:lnTo>
                  <a:pt x="1669663" y="1946168"/>
                </a:lnTo>
                <a:cubicBezTo>
                  <a:pt x="1610395" y="2343239"/>
                  <a:pt x="1626414" y="2818917"/>
                  <a:pt x="1772686" y="3391602"/>
                </a:cubicBezTo>
                <a:lnTo>
                  <a:pt x="682623" y="3246673"/>
                </a:lnTo>
                <a:cubicBezTo>
                  <a:pt x="761920" y="2983066"/>
                  <a:pt x="840316" y="2736145"/>
                  <a:pt x="920142" y="2505396"/>
                </a:cubicBezTo>
                <a:lnTo>
                  <a:pt x="922553" y="2498743"/>
                </a:lnTo>
                <a:lnTo>
                  <a:pt x="814089" y="2332128"/>
                </a:lnTo>
                <a:cubicBezTo>
                  <a:pt x="662007" y="2088045"/>
                  <a:pt x="554350" y="1871737"/>
                  <a:pt x="502882" y="1661014"/>
                </a:cubicBezTo>
                <a:lnTo>
                  <a:pt x="494788" y="1615336"/>
                </a:lnTo>
                <a:lnTo>
                  <a:pt x="447433" y="1550320"/>
                </a:lnTo>
                <a:cubicBezTo>
                  <a:pt x="249513" y="1306814"/>
                  <a:pt x="69148" y="1269066"/>
                  <a:pt x="0" y="1230889"/>
                </a:cubicBezTo>
                <a:cubicBezTo>
                  <a:pt x="121952" y="1232304"/>
                  <a:pt x="254037" y="1300926"/>
                  <a:pt x="428941" y="1428869"/>
                </a:cubicBezTo>
                <a:lnTo>
                  <a:pt x="473508" y="1462539"/>
                </a:lnTo>
                <a:lnTo>
                  <a:pt x="469292" y="1346344"/>
                </a:lnTo>
                <a:cubicBezTo>
                  <a:pt x="473123" y="1241001"/>
                  <a:pt x="492472" y="1134281"/>
                  <a:pt x="528809" y="1023411"/>
                </a:cubicBezTo>
                <a:cubicBezTo>
                  <a:pt x="551998" y="1108790"/>
                  <a:pt x="545436" y="1281351"/>
                  <a:pt x="602204" y="1473559"/>
                </a:cubicBezTo>
                <a:lnTo>
                  <a:pt x="606655" y="1486591"/>
                </a:lnTo>
                <a:lnTo>
                  <a:pt x="626788" y="1415641"/>
                </a:lnTo>
                <a:cubicBezTo>
                  <a:pt x="657883" y="1333394"/>
                  <a:pt x="699748" y="1272677"/>
                  <a:pt x="761694" y="1229616"/>
                </a:cubicBezTo>
                <a:cubicBezTo>
                  <a:pt x="738479" y="1285380"/>
                  <a:pt x="629168" y="1399170"/>
                  <a:pt x="668570" y="1627525"/>
                </a:cubicBezTo>
                <a:lnTo>
                  <a:pt x="674946" y="1652636"/>
                </a:lnTo>
                <a:lnTo>
                  <a:pt x="717415" y="1726193"/>
                </a:lnTo>
                <a:cubicBezTo>
                  <a:pt x="790642" y="1838561"/>
                  <a:pt x="897575" y="1947893"/>
                  <a:pt x="1055580" y="2041588"/>
                </a:cubicBezTo>
                <a:lnTo>
                  <a:pt x="1086922" y="2057983"/>
                </a:lnTo>
                <a:lnTo>
                  <a:pt x="1166242" y="1861144"/>
                </a:lnTo>
                <a:cubicBezTo>
                  <a:pt x="1336278" y="1463297"/>
                  <a:pt x="1521362" y="1128071"/>
                  <a:pt x="1740148" y="851340"/>
                </a:cubicBezTo>
                <a:lnTo>
                  <a:pt x="1875287" y="692671"/>
                </a:lnTo>
                <a:lnTo>
                  <a:pt x="1873504" y="692468"/>
                </a:lnTo>
                <a:cubicBezTo>
                  <a:pt x="2120813" y="313724"/>
                  <a:pt x="1865901" y="92171"/>
                  <a:pt x="1823339" y="0"/>
                </a:cubicBezTo>
                <a:cubicBezTo>
                  <a:pt x="1969288" y="91296"/>
                  <a:pt x="2047979" y="212013"/>
                  <a:pt x="2094517" y="376772"/>
                </a:cubicBezTo>
                <a:lnTo>
                  <a:pt x="2115322" y="465866"/>
                </a:lnTo>
                <a:lnTo>
                  <a:pt x="2174388" y="415510"/>
                </a:lnTo>
                <a:cubicBezTo>
                  <a:pt x="2333954" y="290698"/>
                  <a:pt x="2509681" y="186054"/>
                  <a:pt x="2705599" y="100685"/>
                </a:cubicBezTo>
                <a:close/>
              </a:path>
            </a:pathLst>
          </a:custGeom>
          <a:solidFill>
            <a:schemeClr val="tx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grpSp>
        <p:nvGrpSpPr>
          <p:cNvPr id="15" name="组合 14"/>
          <p:cNvGrpSpPr/>
          <p:nvPr>
            <p:custDataLst>
              <p:tags r:id="rId3"/>
            </p:custDataLst>
          </p:nvPr>
        </p:nvGrpSpPr>
        <p:grpSpPr>
          <a:xfrm>
            <a:off x="1061045" y="1869124"/>
            <a:ext cx="4159096" cy="1639057"/>
            <a:chOff x="1061045" y="1869124"/>
            <a:chExt cx="4159096" cy="1639057"/>
          </a:xfrm>
        </p:grpSpPr>
        <p:cxnSp>
          <p:nvCxnSpPr>
            <p:cNvPr id="16" name="直接连接符 15"/>
            <p:cNvCxnSpPr/>
            <p:nvPr>
              <p:custDataLst>
                <p:tags r:id="rId13"/>
              </p:custDataLst>
            </p:nvPr>
          </p:nvCxnSpPr>
          <p:spPr>
            <a:xfrm flipH="1">
              <a:off x="1344396" y="1924041"/>
              <a:ext cx="273147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custDataLst>
                <p:tags r:id="rId14"/>
              </p:custDataLst>
            </p:nvPr>
          </p:nvSpPr>
          <p:spPr>
            <a:xfrm>
              <a:off x="3581085" y="1869124"/>
              <a:ext cx="1639056" cy="1639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dirty="0">
                  <a:solidFill>
                    <a:schemeClr val="bg1"/>
                  </a:solidFill>
                  <a:latin typeface="+mj-lt"/>
                  <a:ea typeface="+mj-ea"/>
                  <a:cs typeface="+mj-cs"/>
                </a:rPr>
                <a:t>Step 2</a:t>
              </a:r>
            </a:p>
          </p:txBody>
        </p:sp>
        <p:sp>
          <p:nvSpPr>
            <p:cNvPr id="20" name="文本框 19"/>
            <p:cNvSpPr txBox="1"/>
            <p:nvPr>
              <p:custDataLst>
                <p:tags r:id="rId15"/>
              </p:custDataLst>
            </p:nvPr>
          </p:nvSpPr>
          <p:spPr>
            <a:xfrm>
              <a:off x="1061045" y="2027874"/>
              <a:ext cx="2520315" cy="1480185"/>
            </a:xfrm>
            <a:prstGeom prst="rect">
              <a:avLst/>
            </a:prstGeom>
          </p:spPr>
          <p:txBody>
            <a:bodyPr wrap="square" lIns="90000" tIns="46800" rIns="90000" bIns="46800">
              <a:normAutofit fontScale="87500" lnSpcReduction="20000"/>
            </a:bodyPr>
            <a:lstStyle>
              <a:defPPr>
                <a:defRPr lang="zh-CN"/>
              </a:defPPr>
              <a:lvl1pPr latinLnBrk="1">
                <a:defRPr>
                  <a:cs typeface="Arial" panose="020B0604020202020204" pitchFamily="34" charset="0"/>
                </a:defRPr>
              </a:lvl1pPr>
            </a:lstStyle>
            <a:p>
              <a:r>
                <a:rPr lang="zh-CN" altLang="en-US" dirty="0">
                  <a:cs typeface="+mn-cs"/>
                </a:rPr>
                <a:t>Looking for users whose information data is matched with most “similar” rating patterns with the target active user( the user who is required to get recommended).</a:t>
              </a:r>
            </a:p>
          </p:txBody>
        </p:sp>
      </p:grpSp>
      <p:grpSp>
        <p:nvGrpSpPr>
          <p:cNvPr id="22" name="组合 21"/>
          <p:cNvGrpSpPr/>
          <p:nvPr>
            <p:custDataLst>
              <p:tags r:id="rId4"/>
            </p:custDataLst>
          </p:nvPr>
        </p:nvGrpSpPr>
        <p:grpSpPr>
          <a:xfrm>
            <a:off x="293787" y="3724389"/>
            <a:ext cx="3543723" cy="1701165"/>
            <a:chOff x="438560" y="2712926"/>
            <a:chExt cx="3543723" cy="1701165"/>
          </a:xfrm>
        </p:grpSpPr>
        <p:cxnSp>
          <p:nvCxnSpPr>
            <p:cNvPr id="23" name="直接连接符 22"/>
            <p:cNvCxnSpPr/>
            <p:nvPr>
              <p:custDataLst>
                <p:tags r:id="rId10"/>
              </p:custDataLst>
            </p:nvPr>
          </p:nvCxnSpPr>
          <p:spPr>
            <a:xfrm flipH="1">
              <a:off x="476025" y="3041142"/>
              <a:ext cx="24195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custDataLst>
                <p:tags r:id="rId11"/>
              </p:custDataLst>
            </p:nvPr>
          </p:nvSpPr>
          <p:spPr>
            <a:xfrm>
              <a:off x="2781546" y="2712926"/>
              <a:ext cx="1200737" cy="1202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dirty="0">
                  <a:solidFill>
                    <a:schemeClr val="bg1"/>
                  </a:solidFill>
                  <a:latin typeface="+mj-lt"/>
                  <a:ea typeface="+mj-ea"/>
                  <a:cs typeface="+mj-cs"/>
                </a:rPr>
                <a:t>Step 3</a:t>
              </a:r>
            </a:p>
          </p:txBody>
        </p:sp>
        <p:sp>
          <p:nvSpPr>
            <p:cNvPr id="26" name="文本框 25"/>
            <p:cNvSpPr txBox="1"/>
            <p:nvPr>
              <p:custDataLst>
                <p:tags r:id="rId12"/>
              </p:custDataLst>
            </p:nvPr>
          </p:nvSpPr>
          <p:spPr>
            <a:xfrm>
              <a:off x="438560" y="3161871"/>
              <a:ext cx="2342515" cy="1252220"/>
            </a:xfrm>
            <a:prstGeom prst="rect">
              <a:avLst/>
            </a:prstGeom>
          </p:spPr>
          <p:txBody>
            <a:bodyPr wrap="square" lIns="90000" tIns="46800" rIns="90000" bIns="46800">
              <a:normAutofit fontScale="85000" lnSpcReduction="20000"/>
            </a:bodyPr>
            <a:lstStyle>
              <a:defPPr>
                <a:defRPr lang="zh-CN"/>
              </a:defPPr>
              <a:lvl1pPr latinLnBrk="1">
                <a:defRPr>
                  <a:cs typeface="Arial" panose="020B0604020202020204" pitchFamily="34" charset="0"/>
                </a:defRPr>
              </a:lvl1pPr>
            </a:lstStyle>
            <a:p>
              <a:r>
                <a:rPr lang="zh-CN" altLang="en-US" dirty="0">
                  <a:cs typeface="+mn-cs"/>
                </a:rPr>
                <a:t>Using similar user’s preference data, the system recommends items which the similar users have rated but not yet rated by target user.</a:t>
              </a:r>
            </a:p>
          </p:txBody>
        </p:sp>
      </p:grpSp>
      <p:grpSp>
        <p:nvGrpSpPr>
          <p:cNvPr id="28" name="组合 27"/>
          <p:cNvGrpSpPr/>
          <p:nvPr>
            <p:custDataLst>
              <p:tags r:id="rId5"/>
            </p:custDataLst>
          </p:nvPr>
        </p:nvGrpSpPr>
        <p:grpSpPr>
          <a:xfrm>
            <a:off x="5280108" y="2371692"/>
            <a:ext cx="3383545" cy="1228221"/>
            <a:chOff x="5280108" y="2371692"/>
            <a:chExt cx="3383545" cy="1228221"/>
          </a:xfrm>
        </p:grpSpPr>
        <p:cxnSp>
          <p:nvCxnSpPr>
            <p:cNvPr id="29" name="直接连接符 28"/>
            <p:cNvCxnSpPr/>
            <p:nvPr>
              <p:custDataLst>
                <p:tags r:id="rId7"/>
              </p:custDataLst>
            </p:nvPr>
          </p:nvCxnSpPr>
          <p:spPr>
            <a:xfrm flipH="1">
              <a:off x="6053873" y="2572938"/>
              <a:ext cx="241956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custDataLst>
                <p:tags r:id="rId8"/>
              </p:custDataLst>
            </p:nvPr>
          </p:nvSpPr>
          <p:spPr>
            <a:xfrm>
              <a:off x="5280108" y="2371692"/>
              <a:ext cx="1135061" cy="1136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defRPr/>
              </a:pPr>
              <a:r>
                <a:rPr lang="en-US" altLang="zh-CN" dirty="0">
                  <a:solidFill>
                    <a:schemeClr val="bg1"/>
                  </a:solidFill>
                  <a:latin typeface="+mj-lt"/>
                  <a:ea typeface="+mj-ea"/>
                  <a:cs typeface="+mj-cs"/>
                </a:rPr>
                <a:t>Step 1</a:t>
              </a:r>
            </a:p>
          </p:txBody>
        </p:sp>
        <p:sp>
          <p:nvSpPr>
            <p:cNvPr id="31" name="文本框 30"/>
            <p:cNvSpPr txBox="1"/>
            <p:nvPr>
              <p:custDataLst>
                <p:tags r:id="rId9"/>
              </p:custDataLst>
            </p:nvPr>
          </p:nvSpPr>
          <p:spPr>
            <a:xfrm>
              <a:off x="6639825" y="2676583"/>
              <a:ext cx="2023828" cy="923330"/>
            </a:xfrm>
            <a:prstGeom prst="rect">
              <a:avLst/>
            </a:prstGeom>
          </p:spPr>
          <p:txBody>
            <a:bodyPr wrap="square" lIns="90000" tIns="46800" rIns="90000" bIns="46800">
              <a:normAutofit/>
            </a:bodyPr>
            <a:lstStyle>
              <a:defPPr>
                <a:defRPr lang="zh-CN"/>
              </a:defPPr>
              <a:lvl1pPr latinLnBrk="1">
                <a:defRPr>
                  <a:cs typeface="Arial" panose="020B0604020202020204" pitchFamily="34" charset="0"/>
                </a:defRPr>
              </a:lvl1pPr>
            </a:lstStyle>
            <a:p>
              <a:r>
                <a:rPr lang="zh-CN" altLang="en-US" dirty="0">
                  <a:cs typeface="+mn-cs"/>
                </a:rPr>
                <a:t>Expressing personal preference by rating items.</a:t>
              </a:r>
            </a:p>
          </p:txBody>
        </p:sp>
      </p:grpSp>
      <p:sp>
        <p:nvSpPr>
          <p:cNvPr id="32" name="文本框 31"/>
          <p:cNvSpPr txBox="1"/>
          <p:nvPr>
            <p:custDataLst>
              <p:tags r:id="rId6"/>
            </p:custDataLst>
          </p:nvPr>
        </p:nvSpPr>
        <p:spPr>
          <a:xfrm>
            <a:off x="779489" y="0"/>
            <a:ext cx="7735861" cy="779489"/>
          </a:xfrm>
          <a:prstGeom prst="rect">
            <a:avLst/>
          </a:prstGeom>
        </p:spPr>
        <p:txBody>
          <a:bodyPr vert="horz" lIns="91440" tIns="45720" rIns="91440" bIns="45720" rtlCol="0" anchor="ctr">
            <a:normAutofit/>
          </a:bodyPr>
          <a:lstStyle>
            <a:lvl1pPr>
              <a:lnSpc>
                <a:spcPct val="90000"/>
              </a:lnSpc>
              <a:spcBef>
                <a:spcPct val="0"/>
              </a:spcBef>
              <a:buNone/>
              <a:defRPr sz="3600" b="1">
                <a:solidFill>
                  <a:schemeClr val="bg1"/>
                </a:solidFill>
                <a:latin typeface="+mj-lt"/>
                <a:ea typeface="+mj-ea"/>
                <a:cs typeface="+mj-cs"/>
              </a:defRPr>
            </a:lvl1pPr>
          </a:lstStyle>
          <a:p>
            <a:r>
              <a:rPr lang="zh-CN" altLang="en-US"/>
              <a:t>Collaborative filtering 3 steps:</a:t>
            </a:r>
          </a:p>
        </p:txBody>
      </p:sp>
    </p:spTree>
    <p:custDataLst>
      <p:tags r:id="rId1"/>
    </p:custDataLst>
    <p:extLst>
      <p:ext uri="{BB962C8B-B14F-4D97-AF65-F5344CB8AC3E}">
        <p14:creationId xmlns:p14="http://schemas.microsoft.com/office/powerpoint/2010/main" val="63247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heckerboard(across)">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6"/>
          <p:cNvSpPr>
            <a:spLocks noChangeArrowheads="1"/>
          </p:cNvSpPr>
          <p:nvPr>
            <p:custDataLst>
              <p:tags r:id="rId3"/>
            </p:custDataLst>
          </p:nvPr>
        </p:nvSpPr>
        <p:spPr bwMode="auto">
          <a:xfrm>
            <a:off x="341630" y="1315085"/>
            <a:ext cx="4407652" cy="152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dirty="0">
                <a:latin typeface="+mn-lt"/>
                <a:ea typeface="+mn-ea"/>
                <a:sym typeface="Arial" panose="020B0604020202020204" pitchFamily="34" charset="0"/>
              </a:rPr>
              <a:t>The cosine similarity is a measurement which measures angle between 2 vectors of an inner produce space. </a:t>
            </a:r>
          </a:p>
          <a:p>
            <a:pPr latinLnBrk="1">
              <a:lnSpc>
                <a:spcPct val="130000"/>
              </a:lnSpc>
            </a:pPr>
            <a:endParaRPr lang="en-US" altLang="zh-CN" sz="1800" dirty="0">
              <a:latin typeface="+mn-lt"/>
              <a:ea typeface="+mn-ea"/>
              <a:sym typeface="Arial" panose="020B0604020202020204" pitchFamily="34" charset="0"/>
            </a:endParaRPr>
          </a:p>
        </p:txBody>
      </p:sp>
      <p:sp>
        <p:nvSpPr>
          <p:cNvPr id="4" name="TextBox 13"/>
          <p:cNvSpPr txBox="1">
            <a:spLocks noChangeArrowheads="1"/>
          </p:cNvSpPr>
          <p:nvPr>
            <p:custDataLst>
              <p:tags r:id="rId4"/>
            </p:custDataLst>
          </p:nvPr>
        </p:nvSpPr>
        <p:spPr bwMode="auto">
          <a:xfrm>
            <a:off x="341630" y="248285"/>
            <a:ext cx="4312285" cy="63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4000" b="1" dirty="0" smtClean="0">
                <a:solidFill>
                  <a:schemeClr val="accent1"/>
                </a:solidFill>
                <a:latin typeface="+mj-lt"/>
                <a:ea typeface="+mj-ea"/>
                <a:cs typeface="+mj-cs"/>
              </a:rPr>
              <a:t>Cosine Similarity</a:t>
            </a:r>
            <a:endParaRPr lang="en-US" altLang="zh-CN" sz="4000" b="1" dirty="0">
              <a:solidFill>
                <a:schemeClr val="accent1"/>
              </a:solidFill>
              <a:latin typeface="+mj-lt"/>
              <a:ea typeface="+mj-ea"/>
              <a:cs typeface="+mj-cs"/>
            </a:endParaRPr>
          </a:p>
        </p:txBody>
      </p:sp>
      <p:graphicFrame>
        <p:nvGraphicFramePr>
          <p:cNvPr id="5" name="对象 10"/>
          <p:cNvGraphicFramePr>
            <a:graphicFrameLocks noChangeAspect="1"/>
          </p:cNvGraphicFramePr>
          <p:nvPr/>
        </p:nvGraphicFramePr>
        <p:xfrm>
          <a:off x="397614" y="2776933"/>
          <a:ext cx="4661535" cy="1388745"/>
        </p:xfrm>
        <a:graphic>
          <a:graphicData uri="http://schemas.openxmlformats.org/presentationml/2006/ole">
            <mc:AlternateContent xmlns:mc="http://schemas.openxmlformats.org/markup-compatibility/2006">
              <mc:Choice xmlns:v="urn:schemas-microsoft-com:vml" Requires="v">
                <p:oleObj spid="_x0000_s7178" r:id="rId7" imgW="2984400" imgH="888840" progId="Equation.3">
                  <p:embed/>
                </p:oleObj>
              </mc:Choice>
              <mc:Fallback>
                <p:oleObj r:id="rId7" imgW="2984400" imgH="888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614" y="2776933"/>
                        <a:ext cx="4661535"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1" name="图片 -2147482607" descr="vectors1"/>
          <p:cNvPicPr>
            <a:picLocks noChangeAspect="1"/>
          </p:cNvPicPr>
          <p:nvPr/>
        </p:nvPicPr>
        <p:blipFill>
          <a:blip r:embed="rId9"/>
          <a:srcRect l="27895" b="25630"/>
          <a:stretch>
            <a:fillRect/>
          </a:stretch>
        </p:blipFill>
        <p:spPr>
          <a:xfrm>
            <a:off x="5590034" y="1842485"/>
            <a:ext cx="2101215" cy="2159000"/>
          </a:xfrm>
          <a:prstGeom prst="rect">
            <a:avLst/>
          </a:prstGeom>
          <a:noFill/>
          <a:ln w="9525">
            <a:noFill/>
          </a:ln>
        </p:spPr>
      </p:pic>
    </p:spTree>
    <p:custDataLst>
      <p:tags r:id="rId2"/>
    </p:custDataLst>
    <p:extLst>
      <p:ext uri="{BB962C8B-B14F-4D97-AF65-F5344CB8AC3E}">
        <p14:creationId xmlns:p14="http://schemas.microsoft.com/office/powerpoint/2010/main" val="4369379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6"/>
          <p:cNvSpPr>
            <a:spLocks noChangeArrowheads="1"/>
          </p:cNvSpPr>
          <p:nvPr>
            <p:custDataLst>
              <p:tags r:id="rId3"/>
            </p:custDataLst>
          </p:nvPr>
        </p:nvSpPr>
        <p:spPr bwMode="auto">
          <a:xfrm>
            <a:off x="341630" y="1315085"/>
            <a:ext cx="3890645" cy="302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marL="285750" indent="-285750" latinLnBrk="1">
              <a:lnSpc>
                <a:spcPct val="130000"/>
              </a:lnSpc>
              <a:buFont typeface="Wingdings" panose="05000000000000000000" charset="0"/>
              <a:buChar char="Ø"/>
            </a:pPr>
            <a:r>
              <a:rPr lang="en-US" altLang="zh-CN" sz="1800">
                <a:latin typeface="+mn-lt"/>
                <a:ea typeface="+mn-ea"/>
                <a:sym typeface="Arial" panose="020B0604020202020204" pitchFamily="34" charset="0"/>
              </a:rPr>
              <a:t>The Euclidean distance measures absolute distance among all points in the whole space, directly relevant to each points’ coordinate. </a:t>
            </a:r>
          </a:p>
          <a:p>
            <a:pPr marL="285750" indent="-285750" latinLnBrk="1">
              <a:lnSpc>
                <a:spcPct val="130000"/>
              </a:lnSpc>
              <a:buFont typeface="Wingdings" panose="05000000000000000000" charset="0"/>
              <a:buChar char="Ø"/>
            </a:pPr>
            <a:r>
              <a:rPr lang="en-US" altLang="zh-CN" sz="1800">
                <a:latin typeface="+mn-lt"/>
                <a:ea typeface="+mn-ea"/>
                <a:sym typeface="Arial" panose="020B0604020202020204" pitchFamily="34" charset="0"/>
              </a:rPr>
              <a:t>The cosine similarity measures spatial angular, which express the difference of orientation, instead of position.</a:t>
            </a:r>
          </a:p>
          <a:p>
            <a:pPr latinLnBrk="1">
              <a:lnSpc>
                <a:spcPct val="130000"/>
              </a:lnSpc>
            </a:pPr>
            <a:endParaRPr lang="en-US" altLang="zh-CN" sz="1800">
              <a:latin typeface="+mn-lt"/>
              <a:ea typeface="+mn-ea"/>
              <a:sym typeface="Arial" panose="020B0604020202020204" pitchFamily="34" charset="0"/>
            </a:endParaRPr>
          </a:p>
        </p:txBody>
      </p:sp>
      <p:sp>
        <p:nvSpPr>
          <p:cNvPr id="4" name="TextBox 13"/>
          <p:cNvSpPr txBox="1">
            <a:spLocks noChangeArrowheads="1"/>
          </p:cNvSpPr>
          <p:nvPr>
            <p:custDataLst>
              <p:tags r:id="rId4"/>
            </p:custDataLst>
          </p:nvPr>
        </p:nvSpPr>
        <p:spPr bwMode="auto">
          <a:xfrm>
            <a:off x="341630" y="248285"/>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fontScale="80000" lnSpcReduction="10000"/>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3200" b="1" i="1" dirty="0">
                <a:solidFill>
                  <a:schemeClr val="accent1"/>
                </a:solidFill>
                <a:latin typeface="+mj-lt"/>
                <a:ea typeface="+mj-ea"/>
                <a:cs typeface="+mj-cs"/>
              </a:rPr>
              <a:t>Cosine Similarity and Euclidean distance</a:t>
            </a:r>
          </a:p>
        </p:txBody>
      </p:sp>
      <p:sp>
        <p:nvSpPr>
          <p:cNvPr id="9" name="矩形 6"/>
          <p:cNvSpPr>
            <a:spLocks noChangeArrowheads="1"/>
          </p:cNvSpPr>
          <p:nvPr>
            <p:custDataLst>
              <p:tags r:id="rId5"/>
            </p:custDataLst>
          </p:nvPr>
        </p:nvSpPr>
        <p:spPr bwMode="auto">
          <a:xfrm>
            <a:off x="4316730" y="1315085"/>
            <a:ext cx="480949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solidFill>
                  <a:schemeClr val="accent1"/>
                </a:solidFill>
                <a:effectLst>
                  <a:outerShdw blurRad="38100" dist="25400" dir="5400000" algn="ctr" rotWithShape="0">
                    <a:srgbClr val="6E747A">
                      <a:alpha val="43000"/>
                    </a:srgbClr>
                  </a:outerShdw>
                </a:effectLst>
                <a:latin typeface="+mn-lt"/>
                <a:ea typeface="+mn-ea"/>
                <a:sym typeface="Arial" panose="020B0604020202020204" pitchFamily="34" charset="0"/>
              </a:rPr>
              <a:t>Advantages of cosine similarity:</a:t>
            </a:r>
            <a:endParaRPr lang="en-US" altLang="zh-CN" sz="1800">
              <a:latin typeface="+mn-lt"/>
              <a:ea typeface="+mn-ea"/>
              <a:sym typeface="Arial" panose="020B0604020202020204" pitchFamily="34" charset="0"/>
            </a:endParaRPr>
          </a:p>
          <a:p>
            <a:pPr latinLnBrk="1">
              <a:lnSpc>
                <a:spcPct val="130000"/>
              </a:lnSpc>
            </a:pPr>
            <a:r>
              <a:rPr lang="en-US" altLang="zh-CN" sz="1800">
                <a:latin typeface="+mn-lt"/>
                <a:ea typeface="+mn-ea"/>
                <a:sym typeface="Arial" panose="020B0604020202020204" pitchFamily="34" charset="0"/>
              </a:rPr>
              <a:t>Compared with the absolute distance, cosine similarity, can reflect diversity of orientation, not sensitive to absolute value, which means cosine similarity can distinguish users’ interests’ and behavior’s similarity, and fix the possibility of different personal measurement problem.</a:t>
            </a:r>
          </a:p>
        </p:txBody>
      </p:sp>
      <p:pic>
        <p:nvPicPr>
          <p:cNvPr id="2" name="图片 14" descr="28144620-472e8bf7a2a04e3f9d38dad02e2b00ee"/>
          <p:cNvPicPr>
            <a:picLocks noChangeAspect="1"/>
          </p:cNvPicPr>
          <p:nvPr/>
        </p:nvPicPr>
        <p:blipFill>
          <a:blip r:embed="rId8"/>
          <a:stretch>
            <a:fillRect/>
          </a:stretch>
        </p:blipFill>
        <p:spPr>
          <a:xfrm>
            <a:off x="1843405" y="3987165"/>
            <a:ext cx="2566035" cy="2194560"/>
          </a:xfrm>
          <a:prstGeom prst="rect">
            <a:avLst/>
          </a:prstGeom>
          <a:noFill/>
          <a:ln w="9525">
            <a:noFill/>
          </a:ln>
        </p:spPr>
      </p:pic>
      <p:graphicFrame>
        <p:nvGraphicFramePr>
          <p:cNvPr id="3" name="对象 13"/>
          <p:cNvGraphicFramePr>
            <a:graphicFrameLocks noChangeAspect="1"/>
          </p:cNvGraphicFramePr>
          <p:nvPr/>
        </p:nvGraphicFramePr>
        <p:xfrm>
          <a:off x="4498340" y="4413885"/>
          <a:ext cx="4446270" cy="603885"/>
        </p:xfrm>
        <a:graphic>
          <a:graphicData uri="http://schemas.openxmlformats.org/presentationml/2006/ole">
            <mc:AlternateContent xmlns:mc="http://schemas.openxmlformats.org/markup-compatibility/2006">
              <mc:Choice xmlns:v="urn:schemas-microsoft-com:vml" Requires="v">
                <p:oleObj spid="_x0000_s8202" r:id="rId9" imgW="2057400" imgH="279360" progId="Equation.3">
                  <p:embed/>
                </p:oleObj>
              </mc:Choice>
              <mc:Fallback>
                <p:oleObj r:id="rId9" imgW="2057400" imgH="2793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8340" y="4413885"/>
                        <a:ext cx="4446270" cy="60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5095932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6"/>
          <p:cNvSpPr>
            <a:spLocks noChangeArrowheads="1"/>
          </p:cNvSpPr>
          <p:nvPr>
            <p:custDataLst>
              <p:tags r:id="rId3"/>
            </p:custDataLst>
          </p:nvPr>
        </p:nvSpPr>
        <p:spPr bwMode="auto">
          <a:xfrm>
            <a:off x="341630" y="1324417"/>
            <a:ext cx="6096492" cy="25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indent="0" latinLnBrk="1">
              <a:lnSpc>
                <a:spcPct val="130000"/>
              </a:lnSpc>
              <a:buFont typeface="Wingdings" panose="05000000000000000000" charset="0"/>
              <a:buNone/>
            </a:pPr>
            <a:r>
              <a:rPr lang="en-US" altLang="zh-CN" sz="1800" dirty="0">
                <a:latin typeface="+mn-lt"/>
                <a:ea typeface="+mn-ea"/>
                <a:sym typeface="Arial" panose="020B0604020202020204" pitchFamily="34" charset="0"/>
              </a:rPr>
              <a:t>Because of the possibility of variety individual measurement issues, in order to accurately find the similar user who shared the similar preference with the target </a:t>
            </a:r>
            <a:r>
              <a:rPr lang="en-US" altLang="zh-CN" sz="1800" dirty="0" smtClean="0">
                <a:latin typeface="+mn-lt"/>
                <a:ea typeface="+mn-ea"/>
                <a:sym typeface="Arial" panose="020B0604020202020204" pitchFamily="34" charset="0"/>
              </a:rPr>
              <a:t>user</a:t>
            </a:r>
            <a:r>
              <a:rPr lang="en-US" altLang="zh-CN" sz="1800" dirty="0">
                <a:latin typeface="+mn-lt"/>
                <a:ea typeface="+mn-ea"/>
                <a:sym typeface="Arial" panose="020B0604020202020204" pitchFamily="34" charset="0"/>
              </a:rPr>
              <a:t>, our algorithm for restaurant recommend used vector cosine similarity with n-dimensions. </a:t>
            </a:r>
          </a:p>
        </p:txBody>
      </p:sp>
      <p:sp>
        <p:nvSpPr>
          <p:cNvPr id="4" name="TextBox 13"/>
          <p:cNvSpPr txBox="1">
            <a:spLocks noChangeArrowheads="1"/>
          </p:cNvSpPr>
          <p:nvPr>
            <p:custDataLst>
              <p:tags r:id="rId4"/>
            </p:custDataLst>
          </p:nvPr>
        </p:nvSpPr>
        <p:spPr bwMode="auto">
          <a:xfrm>
            <a:off x="341630" y="248285"/>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4000" b="1" dirty="0">
                <a:solidFill>
                  <a:schemeClr val="accent1"/>
                </a:solidFill>
                <a:latin typeface="+mj-lt"/>
                <a:ea typeface="+mj-ea"/>
                <a:cs typeface="+mj-cs"/>
              </a:rPr>
              <a:t>Our Algorithm</a:t>
            </a:r>
          </a:p>
        </p:txBody>
      </p:sp>
      <p:graphicFrame>
        <p:nvGraphicFramePr>
          <p:cNvPr id="51201" name="Object 1"/>
          <p:cNvGraphicFramePr>
            <a:graphicFrameLocks noChangeAspect="1"/>
          </p:cNvGraphicFramePr>
          <p:nvPr/>
        </p:nvGraphicFramePr>
        <p:xfrm>
          <a:off x="3228064" y="4194790"/>
          <a:ext cx="5180988" cy="1543535"/>
        </p:xfrm>
        <a:graphic>
          <a:graphicData uri="http://schemas.openxmlformats.org/presentationml/2006/ole">
            <mc:AlternateContent xmlns:mc="http://schemas.openxmlformats.org/markup-compatibility/2006">
              <mc:Choice xmlns:v="urn:schemas-microsoft-com:vml" Requires="v">
                <p:oleObj spid="_x0000_s9226" r:id="rId7" imgW="2984400" imgH="888840" progId="Equation.3">
                  <p:embed/>
                </p:oleObj>
              </mc:Choice>
              <mc:Fallback>
                <p:oleObj r:id="rId7" imgW="2984400" imgH="888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8064" y="4194790"/>
                        <a:ext cx="5180988" cy="154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13713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a:spLocks noChangeArrowheads="1"/>
          </p:cNvSpPr>
          <p:nvPr>
            <p:custDataLst>
              <p:tags r:id="rId2"/>
            </p:custDataLst>
          </p:nvPr>
        </p:nvSpPr>
        <p:spPr bwMode="auto">
          <a:xfrm>
            <a:off x="220332" y="0"/>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vl="0" defTabSz="914400"/>
            <a:r>
              <a:rPr lang="en-US" altLang="zh-CN" sz="4000" b="1" dirty="0">
                <a:solidFill>
                  <a:srgbClr val="2A53C4"/>
                </a:solidFill>
                <a:latin typeface="Arial"/>
                <a:ea typeface="黑体" charset="-122"/>
              </a:rPr>
              <a:t>Our Algorithm</a:t>
            </a:r>
            <a:endParaRPr lang="en-US" altLang="zh-CN" sz="4000" b="1" dirty="0">
              <a:solidFill>
                <a:srgbClr val="2A53C4"/>
              </a:solidFill>
              <a:latin typeface="Arial"/>
              <a:ea typeface="黑体" charset="-122"/>
            </a:endParaRPr>
          </a:p>
        </p:txBody>
      </p:sp>
      <p:sp>
        <p:nvSpPr>
          <p:cNvPr id="7" name="矩形 6"/>
          <p:cNvSpPr/>
          <p:nvPr/>
        </p:nvSpPr>
        <p:spPr>
          <a:xfrm>
            <a:off x="289249" y="1101012"/>
            <a:ext cx="1716832" cy="76510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User claim identification</a:t>
            </a:r>
            <a:endParaRPr lang="zh-CN" altLang="en-US" dirty="0">
              <a:solidFill>
                <a:schemeClr val="tx1"/>
              </a:solidFill>
              <a:latin typeface="+mj-lt"/>
            </a:endParaRPr>
          </a:p>
        </p:txBody>
      </p:sp>
      <p:sp>
        <p:nvSpPr>
          <p:cNvPr id="8" name="下箭头 7"/>
          <p:cNvSpPr/>
          <p:nvPr/>
        </p:nvSpPr>
        <p:spPr>
          <a:xfrm rot="16200000">
            <a:off x="1978090" y="1324945"/>
            <a:ext cx="410547" cy="354563"/>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41984" y="1122784"/>
            <a:ext cx="1906555" cy="76510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User personal preference tags</a:t>
            </a:r>
            <a:endParaRPr lang="zh-CN" altLang="en-US" dirty="0">
              <a:solidFill>
                <a:schemeClr val="tx1"/>
              </a:solidFill>
              <a:latin typeface="+mj-lt"/>
            </a:endParaRPr>
          </a:p>
        </p:txBody>
      </p:sp>
      <p:sp>
        <p:nvSpPr>
          <p:cNvPr id="11" name="椭圆 10"/>
          <p:cNvSpPr/>
          <p:nvPr/>
        </p:nvSpPr>
        <p:spPr>
          <a:xfrm>
            <a:off x="2500603" y="2323321"/>
            <a:ext cx="1651519" cy="7557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Google Map API</a:t>
            </a:r>
            <a:endParaRPr lang="zh-CN" altLang="en-US" dirty="0">
              <a:solidFill>
                <a:schemeClr val="tx1"/>
              </a:solidFill>
            </a:endParaRPr>
          </a:p>
        </p:txBody>
      </p:sp>
      <p:sp>
        <p:nvSpPr>
          <p:cNvPr id="13" name="左箭头 12"/>
          <p:cNvSpPr/>
          <p:nvPr/>
        </p:nvSpPr>
        <p:spPr>
          <a:xfrm rot="5400000">
            <a:off x="3060441" y="1940768"/>
            <a:ext cx="401217" cy="298580"/>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876661" y="979713"/>
            <a:ext cx="2108719" cy="97971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Put user preference into n-dimensions space</a:t>
            </a:r>
            <a:endParaRPr lang="zh-CN" altLang="en-US" dirty="0">
              <a:solidFill>
                <a:schemeClr val="tx1"/>
              </a:solidFill>
              <a:latin typeface="+mj-lt"/>
            </a:endParaRPr>
          </a:p>
        </p:txBody>
      </p:sp>
      <p:sp>
        <p:nvSpPr>
          <p:cNvPr id="15" name="矩形 14"/>
          <p:cNvSpPr/>
          <p:nvPr/>
        </p:nvSpPr>
        <p:spPr>
          <a:xfrm>
            <a:off x="4631095" y="1085462"/>
            <a:ext cx="1881674" cy="82731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Calculate rate and frequency get values</a:t>
            </a:r>
            <a:endParaRPr lang="zh-CN" altLang="en-US" dirty="0">
              <a:solidFill>
                <a:schemeClr val="tx1"/>
              </a:solidFill>
              <a:latin typeface="+mj-lt"/>
            </a:endParaRPr>
          </a:p>
        </p:txBody>
      </p:sp>
      <p:sp>
        <p:nvSpPr>
          <p:cNvPr id="16" name="下箭头 15"/>
          <p:cNvSpPr/>
          <p:nvPr/>
        </p:nvSpPr>
        <p:spPr>
          <a:xfrm>
            <a:off x="7616890" y="1971871"/>
            <a:ext cx="522513" cy="52251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991738" y="2519266"/>
            <a:ext cx="1993641" cy="8615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Calculate cosine similarity (current user with others)</a:t>
            </a:r>
            <a:endParaRPr lang="zh-CN" altLang="en-US" dirty="0">
              <a:solidFill>
                <a:schemeClr val="tx1"/>
              </a:solidFill>
              <a:latin typeface="+mj-lt"/>
            </a:endParaRPr>
          </a:p>
        </p:txBody>
      </p:sp>
      <p:sp>
        <p:nvSpPr>
          <p:cNvPr id="18" name="右箭头 17"/>
          <p:cNvSpPr/>
          <p:nvPr/>
        </p:nvSpPr>
        <p:spPr>
          <a:xfrm rot="10800000">
            <a:off x="5551714" y="4208106"/>
            <a:ext cx="494523" cy="42920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046237" y="3828662"/>
            <a:ext cx="2967134" cy="109790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Build Map(user ID, cosine similarity value)</a:t>
            </a:r>
            <a:endParaRPr lang="zh-CN" altLang="en-US" dirty="0">
              <a:solidFill>
                <a:schemeClr val="tx1"/>
              </a:solidFill>
              <a:latin typeface="+mj-lt"/>
            </a:endParaRPr>
          </a:p>
        </p:txBody>
      </p:sp>
      <p:sp>
        <p:nvSpPr>
          <p:cNvPr id="21" name="下箭头 20"/>
          <p:cNvSpPr/>
          <p:nvPr/>
        </p:nvSpPr>
        <p:spPr>
          <a:xfrm rot="16200000">
            <a:off x="4232988" y="1315616"/>
            <a:ext cx="410547" cy="360783"/>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rot="16200000">
            <a:off x="6494106" y="1328058"/>
            <a:ext cx="410547" cy="360783"/>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7601339" y="3355912"/>
            <a:ext cx="522513" cy="52251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7918" y="3785119"/>
            <a:ext cx="2279779" cy="11321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Use hash table find the max value(&lt;=1), then get the key of max value</a:t>
            </a:r>
            <a:endParaRPr lang="zh-CN" altLang="en-US" dirty="0">
              <a:solidFill>
                <a:schemeClr val="tx1"/>
              </a:solidFill>
              <a:latin typeface="+mj-lt"/>
            </a:endParaRPr>
          </a:p>
        </p:txBody>
      </p:sp>
      <p:sp>
        <p:nvSpPr>
          <p:cNvPr id="26" name="右箭头 25"/>
          <p:cNvSpPr/>
          <p:nvPr/>
        </p:nvSpPr>
        <p:spPr>
          <a:xfrm rot="10800000">
            <a:off x="2839616" y="4192555"/>
            <a:ext cx="494523" cy="42920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3340" y="3841104"/>
            <a:ext cx="2083836" cy="82420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Most similar user</a:t>
            </a:r>
            <a:endParaRPr lang="zh-CN" altLang="en-US" dirty="0">
              <a:solidFill>
                <a:schemeClr val="tx1"/>
              </a:solidFill>
              <a:latin typeface="+mj-lt"/>
            </a:endParaRPr>
          </a:p>
        </p:txBody>
      </p:sp>
      <p:sp>
        <p:nvSpPr>
          <p:cNvPr id="28" name="下箭头 27"/>
          <p:cNvSpPr/>
          <p:nvPr/>
        </p:nvSpPr>
        <p:spPr>
          <a:xfrm>
            <a:off x="1520891" y="4665307"/>
            <a:ext cx="522513" cy="69979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71806" y="5337111"/>
            <a:ext cx="2034072" cy="8490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Check similar user information</a:t>
            </a:r>
            <a:endParaRPr lang="zh-CN" altLang="en-US" dirty="0">
              <a:solidFill>
                <a:schemeClr val="tx1"/>
              </a:solidFill>
              <a:latin typeface="+mj-lt"/>
            </a:endParaRPr>
          </a:p>
        </p:txBody>
      </p:sp>
      <p:sp>
        <p:nvSpPr>
          <p:cNvPr id="30" name="下箭头 29"/>
          <p:cNvSpPr/>
          <p:nvPr/>
        </p:nvSpPr>
        <p:spPr>
          <a:xfrm rot="16200000">
            <a:off x="2797629" y="5459963"/>
            <a:ext cx="410547" cy="556726"/>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247055" y="5374436"/>
            <a:ext cx="1959426" cy="66247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mj-lt"/>
              </a:rPr>
              <a:t>The restaurant predict </a:t>
            </a:r>
            <a:endParaRPr lang="zh-CN" altLang="en-US" dirty="0">
              <a:solidFill>
                <a:schemeClr val="tx1"/>
              </a:solidFill>
              <a:latin typeface="+mj-lt"/>
            </a:endParaRPr>
          </a:p>
        </p:txBody>
      </p:sp>
    </p:spTree>
    <p:custDataLst>
      <p:tags r:id="rId1"/>
    </p:custDataLst>
    <p:extLst>
      <p:ext uri="{BB962C8B-B14F-4D97-AF65-F5344CB8AC3E}">
        <p14:creationId xmlns:p14="http://schemas.microsoft.com/office/powerpoint/2010/main" val="53578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6"/>
          <p:cNvSpPr>
            <a:spLocks noChangeArrowheads="1"/>
          </p:cNvSpPr>
          <p:nvPr>
            <p:custDataLst>
              <p:tags r:id="rId2"/>
            </p:custDataLst>
          </p:nvPr>
        </p:nvSpPr>
        <p:spPr bwMode="auto">
          <a:xfrm>
            <a:off x="341630" y="1315085"/>
            <a:ext cx="3834765" cy="302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indent="0" latinLnBrk="1">
              <a:lnSpc>
                <a:spcPct val="130000"/>
              </a:lnSpc>
              <a:buFont typeface="Wingdings" panose="05000000000000000000" charset="0"/>
              <a:buNone/>
            </a:pPr>
            <a:r>
              <a:rPr lang="en-US" altLang="zh-CN" sz="1800">
                <a:latin typeface="+mn-lt"/>
                <a:ea typeface="+mn-ea"/>
                <a:sym typeface="Arial" panose="020B0604020202020204" pitchFamily="34" charset="0"/>
              </a:rPr>
              <a:t>Because of the possibility of variety individual measurement issues, in order to accurately find the similar user who shared the similar preference with the target usr, our algorithm for restaurant recommend used vector cosine similarity with n-dimensions. </a:t>
            </a:r>
          </a:p>
        </p:txBody>
      </p:sp>
      <p:sp>
        <p:nvSpPr>
          <p:cNvPr id="4" name="TextBox 13"/>
          <p:cNvSpPr txBox="1">
            <a:spLocks noChangeArrowheads="1"/>
          </p:cNvSpPr>
          <p:nvPr>
            <p:custDataLst>
              <p:tags r:id="rId3"/>
            </p:custDataLst>
          </p:nvPr>
        </p:nvSpPr>
        <p:spPr bwMode="auto">
          <a:xfrm>
            <a:off x="341630" y="248285"/>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3200" b="1" i="1" dirty="0">
                <a:solidFill>
                  <a:schemeClr val="accent1"/>
                </a:solidFill>
                <a:latin typeface="+mj-lt"/>
                <a:ea typeface="+mj-ea"/>
                <a:cs typeface="+mj-cs"/>
              </a:rPr>
              <a:t>Our Algorithm</a:t>
            </a:r>
          </a:p>
        </p:txBody>
      </p:sp>
      <p:sp>
        <p:nvSpPr>
          <p:cNvPr id="9" name="矩形 6"/>
          <p:cNvSpPr>
            <a:spLocks noChangeArrowheads="1"/>
          </p:cNvSpPr>
          <p:nvPr>
            <p:custDataLst>
              <p:tags r:id="rId4"/>
            </p:custDataLst>
          </p:nvPr>
        </p:nvSpPr>
        <p:spPr bwMode="auto">
          <a:xfrm>
            <a:off x="4232275" y="996950"/>
            <a:ext cx="4893945" cy="511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fontScale="90000" lnSpcReduction="10000"/>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indent="0" latinLnBrk="1">
              <a:lnSpc>
                <a:spcPct val="130000"/>
              </a:lnSpc>
              <a:buFont typeface="Wingdings" panose="05000000000000000000" charset="0"/>
              <a:buNone/>
            </a:pPr>
            <a:r>
              <a:rPr lang="en-US" sz="1800" b="1" i="1">
                <a:solidFill>
                  <a:schemeClr val="accent1"/>
                </a:solidFill>
                <a:effectLst/>
                <a:sym typeface="Arial" panose="020B0604020202020204" pitchFamily="34" charset="0"/>
              </a:rPr>
              <a:t>How it works:</a:t>
            </a:r>
            <a:endParaRPr lang="en-US" altLang="zh-CN" sz="1800" b="1" i="1">
              <a:solidFill>
                <a:schemeClr val="accent1"/>
              </a:solidFill>
              <a:effectLst/>
              <a:latin typeface="+mn-lt"/>
              <a:ea typeface="+mn-ea"/>
              <a:sym typeface="Arial" panose="020B0604020202020204" pitchFamily="34" charset="0"/>
            </a:endParaRPr>
          </a:p>
          <a:p>
            <a:pPr marL="285750" indent="-285750" latinLnBrk="1">
              <a:lnSpc>
                <a:spcPct val="130000"/>
              </a:lnSpc>
              <a:buFont typeface="Wingdings" panose="05000000000000000000" charset="0"/>
              <a:buChar char="l"/>
            </a:pPr>
            <a:r>
              <a:rPr lang="en-US" altLang="zh-CN" sz="1800">
                <a:latin typeface="+mn-lt"/>
                <a:ea typeface="+mn-ea"/>
                <a:sym typeface="Arial" panose="020B0604020202020204" pitchFamily="34" charset="0"/>
              </a:rPr>
              <a:t>By using keywords searching which is based on Google map API, we can get restaurants’ locations and their types information. </a:t>
            </a:r>
          </a:p>
          <a:p>
            <a:pPr marL="285750" indent="-285750" latinLnBrk="1">
              <a:lnSpc>
                <a:spcPct val="130000"/>
              </a:lnSpc>
              <a:buFont typeface="Wingdings" panose="05000000000000000000" charset="0"/>
              <a:buChar char="l"/>
            </a:pPr>
            <a:r>
              <a:rPr lang="en-US" altLang="zh-CN" sz="1800">
                <a:latin typeface="+mn-lt"/>
                <a:ea typeface="+mn-ea"/>
                <a:sym typeface="Arial" panose="020B0604020202020204" pitchFamily="34" charset="0"/>
              </a:rPr>
              <a:t>For each kind of types, we can treat them as tags, which can represented a user’s preference on this kind of subjects. </a:t>
            </a:r>
          </a:p>
          <a:p>
            <a:pPr marL="285750" indent="-285750" latinLnBrk="1">
              <a:lnSpc>
                <a:spcPct val="130000"/>
              </a:lnSpc>
              <a:buFont typeface="Wingdings" panose="05000000000000000000" charset="0"/>
              <a:buChar char="l"/>
            </a:pPr>
            <a:r>
              <a:rPr lang="en-US" altLang="zh-CN" sz="1800">
                <a:latin typeface="+mn-lt"/>
                <a:ea typeface="+mn-ea"/>
                <a:sym typeface="Arial" panose="020B0604020202020204" pitchFamily="34" charset="0"/>
              </a:rPr>
              <a:t>Then set each tag as a dimension, so that we can build a n-dimensions space by n types of tags in the recommendation system. </a:t>
            </a:r>
          </a:p>
          <a:p>
            <a:pPr marL="285750" indent="-285750" latinLnBrk="1">
              <a:lnSpc>
                <a:spcPct val="130000"/>
              </a:lnSpc>
              <a:buFont typeface="Wingdings" panose="05000000000000000000" charset="0"/>
              <a:buChar char="l"/>
            </a:pPr>
            <a:r>
              <a:rPr lang="en-US" altLang="zh-CN" sz="1800">
                <a:latin typeface="+mn-lt"/>
                <a:ea typeface="+mn-ea"/>
                <a:sym typeface="Arial" panose="020B0604020202020204" pitchFamily="34" charset="0"/>
              </a:rPr>
              <a:t>In the each tag, based on users’ personal preference and walk-in frequency, we can set a value in that dimension. </a:t>
            </a:r>
          </a:p>
          <a:p>
            <a:pPr marL="285750" indent="-285750" latinLnBrk="1">
              <a:lnSpc>
                <a:spcPct val="130000"/>
              </a:lnSpc>
              <a:buFont typeface="Wingdings" panose="05000000000000000000" charset="0"/>
              <a:buChar char="l"/>
            </a:pPr>
            <a:r>
              <a:rPr lang="en-US" altLang="zh-CN" sz="1800">
                <a:latin typeface="+mn-lt"/>
                <a:ea typeface="+mn-ea"/>
                <a:sym typeface="Arial" panose="020B0604020202020204" pitchFamily="34" charset="0"/>
              </a:rPr>
              <a:t>By getting user’ rate of each tag, multiply by rate of frequency which based on the specific tag divided by total walk-in time.</a:t>
            </a:r>
          </a:p>
        </p:txBody>
      </p:sp>
    </p:spTree>
    <p:custDataLst>
      <p:tags r:id="rId1"/>
    </p:custDataLst>
    <p:extLst>
      <p:ext uri="{BB962C8B-B14F-4D97-AF65-F5344CB8AC3E}">
        <p14:creationId xmlns:p14="http://schemas.microsoft.com/office/powerpoint/2010/main" val="120513567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3"/>
          <p:cNvSpPr txBox="1">
            <a:spLocks noChangeArrowheads="1"/>
          </p:cNvSpPr>
          <p:nvPr>
            <p:custDataLst>
              <p:tags r:id="rId3"/>
            </p:custDataLst>
          </p:nvPr>
        </p:nvSpPr>
        <p:spPr bwMode="auto">
          <a:xfrm>
            <a:off x="341630" y="248285"/>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3200" b="1" i="1" dirty="0">
                <a:solidFill>
                  <a:schemeClr val="accent1"/>
                </a:solidFill>
                <a:latin typeface="+mj-lt"/>
                <a:ea typeface="+mj-ea"/>
                <a:cs typeface="+mj-cs"/>
              </a:rPr>
              <a:t>Our Algorithm</a:t>
            </a:r>
          </a:p>
        </p:txBody>
      </p:sp>
      <p:sp>
        <p:nvSpPr>
          <p:cNvPr id="9" name="矩形 6"/>
          <p:cNvSpPr>
            <a:spLocks noChangeArrowheads="1"/>
          </p:cNvSpPr>
          <p:nvPr>
            <p:custDataLst>
              <p:tags r:id="rId4"/>
            </p:custDataLst>
          </p:nvPr>
        </p:nvSpPr>
        <p:spPr bwMode="auto">
          <a:xfrm>
            <a:off x="924560" y="1231265"/>
            <a:ext cx="740156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solidFill>
                  <a:schemeClr val="accent1"/>
                </a:solidFill>
                <a:effectLst>
                  <a:outerShdw blurRad="38100" dist="25400" dir="5400000" algn="ctr" rotWithShape="0">
                    <a:srgbClr val="6E747A">
                      <a:alpha val="43000"/>
                    </a:srgbClr>
                  </a:outerShdw>
                </a:effectLst>
                <a:latin typeface="+mn-lt"/>
                <a:ea typeface="+mn-ea"/>
                <a:sym typeface="Arial" panose="020B0604020202020204" pitchFamily="34" charset="0"/>
              </a:rPr>
              <a:t>For example:</a:t>
            </a:r>
            <a:endParaRPr lang="en-US" altLang="zh-CN" sz="1800">
              <a:latin typeface="+mn-lt"/>
              <a:ea typeface="+mn-ea"/>
              <a:sym typeface="Arial" panose="020B0604020202020204" pitchFamily="34" charset="0"/>
            </a:endParaRPr>
          </a:p>
          <a:p>
            <a:pPr latinLnBrk="1">
              <a:lnSpc>
                <a:spcPct val="130000"/>
              </a:lnSpc>
            </a:pPr>
            <a:r>
              <a:rPr lang="en-US" altLang="zh-CN" sz="1800">
                <a:latin typeface="+mn-lt"/>
                <a:ea typeface="+mn-ea"/>
                <a:sym typeface="Arial" panose="020B0604020202020204" pitchFamily="34" charset="0"/>
              </a:rPr>
              <a:t>Suppose we have types: Chinese restaurant, Japanese restaurant, and Mexico restaurant, then there will be a 3-dimensional vector space and we can get each user’s coordinate based on user’s information. In this case, the target user’s coordinate should looks like:</a:t>
            </a:r>
          </a:p>
        </p:txBody>
      </p:sp>
      <p:graphicFrame>
        <p:nvGraphicFramePr>
          <p:cNvPr id="3" name="对象 20"/>
          <p:cNvGraphicFramePr>
            <a:graphicFrameLocks noChangeAspect="1"/>
          </p:cNvGraphicFramePr>
          <p:nvPr/>
        </p:nvGraphicFramePr>
        <p:xfrm>
          <a:off x="412750" y="3397250"/>
          <a:ext cx="8425180" cy="652145"/>
        </p:xfrm>
        <a:graphic>
          <a:graphicData uri="http://schemas.openxmlformats.org/presentationml/2006/ole">
            <mc:AlternateContent xmlns:mc="http://schemas.openxmlformats.org/markup-compatibility/2006">
              <mc:Choice xmlns:v="urn:schemas-microsoft-com:vml" Requires="v">
                <p:oleObj spid="_x0000_s10250" r:id="rId7" imgW="5079960" imgH="393480" progId="Equation.3">
                  <p:embed/>
                </p:oleObj>
              </mc:Choice>
              <mc:Fallback>
                <p:oleObj r:id="rId7" imgW="50799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750" y="3397250"/>
                        <a:ext cx="8425180" cy="65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95398247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13"/>
          <p:cNvSpPr txBox="1">
            <a:spLocks noChangeArrowheads="1"/>
          </p:cNvSpPr>
          <p:nvPr>
            <p:custDataLst>
              <p:tags r:id="rId3"/>
            </p:custDataLst>
          </p:nvPr>
        </p:nvSpPr>
        <p:spPr bwMode="auto">
          <a:xfrm>
            <a:off x="341630" y="248285"/>
            <a:ext cx="6819265" cy="7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r>
              <a:rPr lang="en-US" altLang="zh-CN" sz="3200" b="1" i="1" dirty="0">
                <a:solidFill>
                  <a:schemeClr val="accent1"/>
                </a:solidFill>
                <a:latin typeface="+mj-lt"/>
                <a:ea typeface="+mj-ea"/>
                <a:cs typeface="+mj-cs"/>
              </a:rPr>
              <a:t>Our Algorithm</a:t>
            </a:r>
          </a:p>
        </p:txBody>
      </p:sp>
      <p:sp>
        <p:nvSpPr>
          <p:cNvPr id="9" name="矩形 6"/>
          <p:cNvSpPr>
            <a:spLocks noChangeArrowheads="1"/>
          </p:cNvSpPr>
          <p:nvPr>
            <p:custDataLst>
              <p:tags r:id="rId4"/>
            </p:custDataLst>
          </p:nvPr>
        </p:nvSpPr>
        <p:spPr bwMode="auto">
          <a:xfrm>
            <a:off x="341630" y="1323340"/>
            <a:ext cx="428244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fontScale="90000" lnSpcReduction="20000"/>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ln/>
                <a:solidFill>
                  <a:schemeClr val="tx1"/>
                </a:solidFill>
                <a:effectLst>
                  <a:outerShdw blurRad="38100" dist="19050" dir="2700000" algn="tl" rotWithShape="0">
                    <a:schemeClr val="dk1">
                      <a:alpha val="40000"/>
                    </a:schemeClr>
                  </a:outerShdw>
                </a:effectLst>
                <a:latin typeface="+mn-lt"/>
                <a:ea typeface="+mn-ea"/>
                <a:sym typeface="Arial" panose="020B0604020202020204" pitchFamily="34" charset="0"/>
              </a:rPr>
              <a:t>Then based on the coordinates of all the users, we calculate cosine similarity between user_A and each other users with code；</a:t>
            </a:r>
          </a:p>
          <a:p>
            <a:pPr latinLnBrk="1">
              <a:lnSpc>
                <a:spcPct val="130000"/>
              </a:lnSpc>
            </a:pPr>
            <a:endParaRPr lang="en-US" altLang="zh-CN" sz="1800">
              <a:ln/>
              <a:solidFill>
                <a:schemeClr val="tx1"/>
              </a:solidFill>
              <a:effectLst>
                <a:outerShdw blurRad="38100" dist="19050" dir="2700000" algn="tl" rotWithShape="0">
                  <a:schemeClr val="dk1">
                    <a:alpha val="40000"/>
                  </a:schemeClr>
                </a:outerShdw>
              </a:effectLst>
              <a:latin typeface="+mn-lt"/>
              <a:ea typeface="+mn-ea"/>
              <a:sym typeface="Arial" panose="020B0604020202020204" pitchFamily="34" charset="0"/>
            </a:endParaRPr>
          </a:p>
        </p:txBody>
      </p:sp>
      <p:pic>
        <p:nvPicPr>
          <p:cNvPr id="3" name="图片 -2147482609"/>
          <p:cNvPicPr>
            <a:picLocks noChangeAspect="1"/>
          </p:cNvPicPr>
          <p:nvPr/>
        </p:nvPicPr>
        <p:blipFill>
          <a:blip r:embed="rId8"/>
          <a:stretch>
            <a:fillRect/>
          </a:stretch>
        </p:blipFill>
        <p:spPr>
          <a:xfrm>
            <a:off x="4744720" y="428625"/>
            <a:ext cx="4380230" cy="5538470"/>
          </a:xfrm>
          <a:prstGeom prst="rect">
            <a:avLst/>
          </a:prstGeom>
          <a:noFill/>
          <a:ln w="9525">
            <a:noFill/>
          </a:ln>
        </p:spPr>
      </p:pic>
      <p:graphicFrame>
        <p:nvGraphicFramePr>
          <p:cNvPr id="2" name="对象 10"/>
          <p:cNvGraphicFramePr>
            <a:graphicFrameLocks noChangeAspect="1"/>
          </p:cNvGraphicFramePr>
          <p:nvPr/>
        </p:nvGraphicFramePr>
        <p:xfrm>
          <a:off x="83185" y="2264410"/>
          <a:ext cx="4661535" cy="1388745"/>
        </p:xfrm>
        <a:graphic>
          <a:graphicData uri="http://schemas.openxmlformats.org/presentationml/2006/ole">
            <mc:AlternateContent xmlns:mc="http://schemas.openxmlformats.org/markup-compatibility/2006">
              <mc:Choice xmlns:v="urn:schemas-microsoft-com:vml" Requires="v">
                <p:oleObj spid="_x0000_s11274" r:id="rId9" imgW="2984400" imgH="888840" progId="Equation.3">
                  <p:embed/>
                </p:oleObj>
              </mc:Choice>
              <mc:Fallback>
                <p:oleObj r:id="rId9" imgW="2984400" imgH="8888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85" y="2264410"/>
                        <a:ext cx="4661535"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矩形 6"/>
          <p:cNvSpPr>
            <a:spLocks noChangeArrowheads="1"/>
          </p:cNvSpPr>
          <p:nvPr>
            <p:custDataLst>
              <p:tags r:id="rId5"/>
            </p:custDataLst>
          </p:nvPr>
        </p:nvSpPr>
        <p:spPr bwMode="auto">
          <a:xfrm>
            <a:off x="340995" y="3792855"/>
            <a:ext cx="4283075" cy="260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fontScale="87500" lnSpcReduction="20000"/>
          </a:bodyPr>
          <a:lstStyle>
            <a:lvl1pPr defTabSz="1216025">
              <a:defRPr sz="2300">
                <a:solidFill>
                  <a:schemeClr val="tx1"/>
                </a:solidFill>
                <a:latin typeface="Calibri" panose="020F0502020204030204" pitchFamily="34" charset="0"/>
                <a:ea typeface="SimSun" panose="02010600030101010101" pitchFamily="2" charset="-122"/>
              </a:defRPr>
            </a:lvl1pPr>
            <a:lvl2pPr marL="742950" indent="-285750" defTabSz="1216025">
              <a:defRPr sz="2300">
                <a:solidFill>
                  <a:schemeClr val="tx1"/>
                </a:solidFill>
                <a:latin typeface="Calibri" panose="020F0502020204030204" pitchFamily="34" charset="0"/>
                <a:ea typeface="SimSun" panose="02010600030101010101" pitchFamily="2" charset="-122"/>
              </a:defRPr>
            </a:lvl2pPr>
            <a:lvl3pPr marL="1143000" indent="-228600" defTabSz="1216025">
              <a:defRPr sz="2300">
                <a:solidFill>
                  <a:schemeClr val="tx1"/>
                </a:solidFill>
                <a:latin typeface="Calibri" panose="020F0502020204030204" pitchFamily="34" charset="0"/>
                <a:ea typeface="SimSun" panose="02010600030101010101" pitchFamily="2" charset="-122"/>
              </a:defRPr>
            </a:lvl3pPr>
            <a:lvl4pPr marL="1600200" indent="-228600" defTabSz="1216025">
              <a:defRPr sz="2300">
                <a:solidFill>
                  <a:schemeClr val="tx1"/>
                </a:solidFill>
                <a:latin typeface="Calibri" panose="020F0502020204030204" pitchFamily="34" charset="0"/>
                <a:ea typeface="SimSun" panose="02010600030101010101" pitchFamily="2" charset="-122"/>
              </a:defRPr>
            </a:lvl4pPr>
            <a:lvl5pPr marL="2057400" indent="-228600" defTabSz="1216025">
              <a:defRPr sz="2300">
                <a:solidFill>
                  <a:schemeClr val="tx1"/>
                </a:solidFill>
                <a:latin typeface="Calibri" panose="020F0502020204030204" pitchFamily="34" charset="0"/>
                <a:ea typeface="SimSun" panose="02010600030101010101" pitchFamily="2" charset="-122"/>
              </a:defRPr>
            </a:lvl5pPr>
            <a:lvl6pPr marL="25146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6pPr>
            <a:lvl7pPr marL="29718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7pPr>
            <a:lvl8pPr marL="34290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8pPr>
            <a:lvl9pPr marL="3886200" indent="-228600" defTabSz="1216025" fontAlgn="base">
              <a:spcBef>
                <a:spcPct val="0"/>
              </a:spcBef>
              <a:spcAft>
                <a:spcPct val="0"/>
              </a:spcAft>
              <a:defRPr sz="2300">
                <a:solidFill>
                  <a:schemeClr val="tx1"/>
                </a:solidFill>
                <a:latin typeface="Calibri" panose="020F0502020204030204" pitchFamily="34" charset="0"/>
                <a:ea typeface="SimSun" panose="02010600030101010101" pitchFamily="2" charset="-122"/>
              </a:defRPr>
            </a:lvl9pPr>
          </a:lstStyle>
          <a:p>
            <a:pPr latinLnBrk="1">
              <a:lnSpc>
                <a:spcPct val="130000"/>
              </a:lnSpc>
            </a:pPr>
            <a:r>
              <a:rPr lang="en-US" altLang="zh-CN" sz="1800">
                <a:solidFill>
                  <a:schemeClr val="tx1"/>
                </a:solidFill>
                <a:effectLst>
                  <a:outerShdw blurRad="38100" dist="19050" dir="2700000" algn="tl" rotWithShape="0">
                    <a:schemeClr val="dk1">
                      <a:alpha val="40000"/>
                    </a:schemeClr>
                  </a:outerShdw>
                </a:effectLst>
                <a:latin typeface="+mn-lt"/>
                <a:ea typeface="+mn-ea"/>
                <a:sym typeface="Arial" panose="020B0604020202020204" pitchFamily="34" charset="0"/>
              </a:rPr>
              <a:t>After calculating all the cosine similarity between user_A and other users, </a:t>
            </a:r>
          </a:p>
          <a:p>
            <a:pPr latinLnBrk="1">
              <a:lnSpc>
                <a:spcPct val="130000"/>
              </a:lnSpc>
            </a:pPr>
            <a:r>
              <a:rPr lang="en-US" altLang="zh-CN" sz="1800">
                <a:solidFill>
                  <a:schemeClr val="tx1"/>
                </a:solidFill>
                <a:effectLst>
                  <a:outerShdw blurRad="38100" dist="19050" dir="2700000" algn="tl" rotWithShape="0">
                    <a:schemeClr val="dk1">
                      <a:alpha val="40000"/>
                    </a:schemeClr>
                  </a:outerShdw>
                </a:effectLst>
                <a:latin typeface="+mn-lt"/>
                <a:ea typeface="+mn-ea"/>
                <a:sym typeface="Arial" panose="020B0604020202020204" pitchFamily="34" charset="0"/>
              </a:rPr>
              <a:t>Using user id as key, cosine result as value, put these information into a Map data structure. Use HashMap data structure, find the max value. </a:t>
            </a:r>
          </a:p>
          <a:p>
            <a:pPr latinLnBrk="1">
              <a:lnSpc>
                <a:spcPct val="130000"/>
              </a:lnSpc>
            </a:pPr>
            <a:r>
              <a:rPr lang="en-US" altLang="zh-CN" sz="1800">
                <a:solidFill>
                  <a:schemeClr val="tx1"/>
                </a:solidFill>
                <a:effectLst>
                  <a:outerShdw blurRad="38100" dist="19050" dir="2700000" algn="tl" rotWithShape="0">
                    <a:schemeClr val="dk1">
                      <a:alpha val="40000"/>
                    </a:schemeClr>
                  </a:outerShdw>
                </a:effectLst>
                <a:latin typeface="+mn-lt"/>
                <a:ea typeface="+mn-ea"/>
                <a:sym typeface="Arial" panose="020B0604020202020204" pitchFamily="34" charset="0"/>
              </a:rPr>
              <a:t>Then, based on the max value, iterate through the hash map and find the key which is the similar user</a:t>
            </a:r>
          </a:p>
        </p:txBody>
      </p:sp>
    </p:spTree>
    <p:custDataLst>
      <p:tags r:id="rId2"/>
    </p:custDataLst>
    <p:extLst>
      <p:ext uri="{BB962C8B-B14F-4D97-AF65-F5344CB8AC3E}">
        <p14:creationId xmlns:p14="http://schemas.microsoft.com/office/powerpoint/2010/main" val="66903662"/>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4436" y="415977"/>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Background Information</a:t>
            </a:r>
            <a:endParaRPr lang="en-US" sz="4000" dirty="0">
              <a:solidFill>
                <a:schemeClr val="accent1"/>
              </a:solidFill>
            </a:endParaRPr>
          </a:p>
        </p:txBody>
      </p:sp>
      <p:sp>
        <p:nvSpPr>
          <p:cNvPr id="3" name="Text Placeholder 2"/>
          <p:cNvSpPr txBox="1">
            <a:spLocks/>
          </p:cNvSpPr>
          <p:nvPr/>
        </p:nvSpPr>
        <p:spPr>
          <a:xfrm>
            <a:off x="534436" y="1467926"/>
            <a:ext cx="7886699" cy="4665243"/>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solidFill>
              </a:rPr>
              <a:t>BI </a:t>
            </a:r>
            <a:r>
              <a:rPr lang="en-US" sz="1800" dirty="0" smtClean="0">
                <a:solidFill>
                  <a:schemeClr val="tx1"/>
                </a:solidFill>
              </a:rPr>
              <a:t>Intelligence[1] </a:t>
            </a:r>
            <a:r>
              <a:rPr lang="en-US" sz="1800" dirty="0">
                <a:solidFill>
                  <a:schemeClr val="tx1"/>
                </a:solidFill>
              </a:rPr>
              <a:t>suggests that there will be about 2,100 million smartphone units shipped in 2020, growing at 6% </a:t>
            </a:r>
            <a:r>
              <a:rPr lang="en-US" sz="1800" dirty="0" smtClean="0">
                <a:solidFill>
                  <a:schemeClr val="tx1"/>
                </a:solidFill>
              </a:rPr>
              <a:t>annual rate </a:t>
            </a:r>
            <a:r>
              <a:rPr lang="en-US" sz="1800" dirty="0">
                <a:solidFill>
                  <a:schemeClr val="tx1"/>
                </a:solidFill>
              </a:rPr>
              <a:t>during 2016-2020 </a:t>
            </a:r>
            <a:endParaRPr lang="en-US" sz="1800" dirty="0" smtClean="0">
              <a:solidFill>
                <a:schemeClr val="tx1"/>
              </a:solidFill>
            </a:endParaRPr>
          </a:p>
          <a:p>
            <a:r>
              <a:rPr lang="en-US" sz="1800" dirty="0" smtClean="0">
                <a:solidFill>
                  <a:schemeClr val="tx1"/>
                </a:solidFill>
              </a:rPr>
              <a:t>The </a:t>
            </a:r>
            <a:r>
              <a:rPr lang="en-US" sz="1800" dirty="0">
                <a:solidFill>
                  <a:schemeClr val="tx1"/>
                </a:solidFill>
              </a:rPr>
              <a:t>Apple App store </a:t>
            </a:r>
            <a:r>
              <a:rPr lang="en-US" sz="1800" dirty="0" smtClean="0">
                <a:solidFill>
                  <a:schemeClr val="tx1"/>
                </a:solidFill>
              </a:rPr>
              <a:t>has </a:t>
            </a:r>
            <a:r>
              <a:rPr lang="en-US" sz="1800" dirty="0">
                <a:solidFill>
                  <a:schemeClr val="tx1"/>
                </a:solidFill>
              </a:rPr>
              <a:t>close to </a:t>
            </a:r>
            <a:r>
              <a:rPr lang="en-US" sz="1800" dirty="0" smtClean="0">
                <a:solidFill>
                  <a:schemeClr val="tx1"/>
                </a:solidFill>
              </a:rPr>
              <a:t>2million </a:t>
            </a:r>
            <a:r>
              <a:rPr lang="en-US" sz="1800" dirty="0">
                <a:solidFill>
                  <a:schemeClr val="tx1"/>
                </a:solidFill>
              </a:rPr>
              <a:t>apps while Google play has over 2.2million Apps. This number is expected to increase in the future. </a:t>
            </a:r>
            <a:endParaRPr lang="en-US" sz="1800" dirty="0" smtClean="0">
              <a:solidFill>
                <a:schemeClr val="tx1"/>
              </a:solidFill>
            </a:endParaRPr>
          </a:p>
          <a:p>
            <a:endParaRPr lang="en-US" sz="1800" dirty="0" smtClean="0">
              <a:solidFill>
                <a:schemeClr val="tx1"/>
              </a:solidFill>
            </a:endParaRPr>
          </a:p>
        </p:txBody>
      </p:sp>
      <p:pic>
        <p:nvPicPr>
          <p:cNvPr id="4" name="Picture 3" descr="WX20170502-142856@2x.png"/>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051501" y="3512634"/>
            <a:ext cx="4092499" cy="2791963"/>
          </a:xfrm>
          <a:prstGeom prst="rect">
            <a:avLst/>
          </a:prstGeom>
          <a:noFill/>
          <a:ln>
            <a:noFill/>
          </a:ln>
        </p:spPr>
      </p:pic>
      <p:sp>
        <p:nvSpPr>
          <p:cNvPr id="5" name="Text Placeholder 2"/>
          <p:cNvSpPr txBox="1">
            <a:spLocks/>
          </p:cNvSpPr>
          <p:nvPr/>
        </p:nvSpPr>
        <p:spPr>
          <a:xfrm>
            <a:off x="534436" y="3773568"/>
            <a:ext cx="4416704" cy="2195887"/>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Gartner’s[2] </a:t>
            </a:r>
            <a:r>
              <a:rPr lang="en-US" sz="1800" dirty="0">
                <a:solidFill>
                  <a:schemeClr val="tx1"/>
                </a:solidFill>
              </a:rPr>
              <a:t>prediction narrates that over 268 billion mobile downloads will generate an income of $77 billion in 2017.</a:t>
            </a:r>
            <a:endParaRPr lang="en-US" sz="1800" dirty="0" smtClean="0">
              <a:solidFill>
                <a:schemeClr val="tx1"/>
              </a:solidFill>
            </a:endParaRPr>
          </a:p>
        </p:txBody>
      </p:sp>
    </p:spTree>
    <p:extLst>
      <p:ext uri="{BB962C8B-B14F-4D97-AF65-F5344CB8AC3E}">
        <p14:creationId xmlns:p14="http://schemas.microsoft.com/office/powerpoint/2010/main" val="15536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a:xfrm>
            <a:off x="685800" y="3122340"/>
            <a:ext cx="7772400" cy="880398"/>
          </a:xfrm>
        </p:spPr>
        <p:txBody>
          <a:bodyPr/>
          <a:lstStyle/>
          <a:p>
            <a:r>
              <a:rPr lang="en-US" altLang="zh-CN" sz="4800" i="1" dirty="0" smtClean="0"/>
              <a:t>Evaluation</a:t>
            </a:r>
            <a:endParaRPr lang="zh-CN" altLang="en-US" sz="4800" i="1" dirty="0"/>
          </a:p>
        </p:txBody>
      </p:sp>
    </p:spTree>
    <p:custDataLst>
      <p:tags r:id="rId1"/>
    </p:custDataLst>
    <p:extLst>
      <p:ext uri="{BB962C8B-B14F-4D97-AF65-F5344CB8AC3E}">
        <p14:creationId xmlns:p14="http://schemas.microsoft.com/office/powerpoint/2010/main" val="157710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9894" y="358244"/>
            <a:ext cx="6898666" cy="707886"/>
          </a:xfrm>
          <a:prstGeom prst="rect">
            <a:avLst/>
          </a:prstGeom>
        </p:spPr>
        <p:txBody>
          <a:bodyPr wrap="square">
            <a:spAutoFit/>
          </a:bodyPr>
          <a:lstStyle/>
          <a:p>
            <a:pPr lvl="0"/>
            <a:r>
              <a:rPr lang="en-US" sz="4000" b="1" dirty="0" smtClean="0">
                <a:solidFill>
                  <a:srgbClr val="2A53C4"/>
                </a:solidFill>
                <a:latin typeface="+mj-lt"/>
              </a:rPr>
              <a:t>Algorithm </a:t>
            </a:r>
            <a:r>
              <a:rPr lang="en-US" sz="4000" b="1" dirty="0">
                <a:solidFill>
                  <a:srgbClr val="2A53C4"/>
                </a:solidFill>
                <a:latin typeface="+mj-lt"/>
              </a:rPr>
              <a:t>S</a:t>
            </a:r>
            <a:r>
              <a:rPr lang="en-US" sz="4000" b="1" dirty="0" smtClean="0">
                <a:solidFill>
                  <a:srgbClr val="2A53C4"/>
                </a:solidFill>
                <a:latin typeface="+mj-lt"/>
              </a:rPr>
              <a:t>imulation</a:t>
            </a:r>
            <a:endParaRPr lang="en-US" sz="4000" b="1" dirty="0">
              <a:solidFill>
                <a:srgbClr val="2A53C4"/>
              </a:solidFill>
              <a:latin typeface="+mj-lt"/>
            </a:endParaRPr>
          </a:p>
        </p:txBody>
      </p:sp>
      <p:sp>
        <p:nvSpPr>
          <p:cNvPr id="3" name="Text Placeholder 2"/>
          <p:cNvSpPr txBox="1">
            <a:spLocks/>
          </p:cNvSpPr>
          <p:nvPr/>
        </p:nvSpPr>
        <p:spPr>
          <a:xfrm>
            <a:off x="457200" y="1417638"/>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Our consume</a:t>
            </a:r>
          </a:p>
          <a:p>
            <a:r>
              <a:rPr lang="en-US" sz="1800" dirty="0" smtClean="0">
                <a:solidFill>
                  <a:schemeClr val="tx1"/>
                </a:solidFill>
              </a:rPr>
              <a:t>How do we simulation</a:t>
            </a:r>
          </a:p>
          <a:p>
            <a:r>
              <a:rPr lang="en-US" sz="1800" dirty="0" smtClean="0">
                <a:solidFill>
                  <a:schemeClr val="tx1"/>
                </a:solidFill>
              </a:rPr>
              <a:t>The process of our simulation</a:t>
            </a:r>
          </a:p>
          <a:p>
            <a:r>
              <a:rPr lang="en-US" sz="1800" dirty="0" smtClean="0">
                <a:solidFill>
                  <a:schemeClr val="tx1"/>
                </a:solidFill>
              </a:rPr>
              <a:t>The conclusion </a:t>
            </a:r>
          </a:p>
          <a:p>
            <a:endParaRPr lang="en-US" sz="1800" dirty="0" smtClean="0">
              <a:solidFill>
                <a:schemeClr val="tx1"/>
              </a:solidFill>
            </a:endParaRPr>
          </a:p>
          <a:p>
            <a:endParaRPr lang="en-US" sz="1800" dirty="0" smtClean="0">
              <a:solidFill>
                <a:schemeClr val="tx1"/>
              </a:solidFill>
            </a:endParaRPr>
          </a:p>
        </p:txBody>
      </p:sp>
      <p:pic>
        <p:nvPicPr>
          <p:cNvPr id="5" name="图片 4"/>
          <p:cNvPicPr/>
          <p:nvPr/>
        </p:nvPicPr>
        <p:blipFill>
          <a:blip r:embed="rId2"/>
          <a:stretch>
            <a:fillRect/>
          </a:stretch>
        </p:blipFill>
        <p:spPr>
          <a:xfrm>
            <a:off x="629894" y="3807069"/>
            <a:ext cx="6008298" cy="2013439"/>
          </a:xfrm>
          <a:prstGeom prst="rect">
            <a:avLst/>
          </a:prstGeom>
        </p:spPr>
      </p:pic>
    </p:spTree>
    <p:extLst>
      <p:ext uri="{BB962C8B-B14F-4D97-AF65-F5344CB8AC3E}">
        <p14:creationId xmlns:p14="http://schemas.microsoft.com/office/powerpoint/2010/main" val="1293338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480584"/>
            <a:ext cx="6817360" cy="707886"/>
          </a:xfrm>
          <a:prstGeom prst="rect">
            <a:avLst/>
          </a:prstGeom>
        </p:spPr>
        <p:txBody>
          <a:bodyPr wrap="square">
            <a:spAutoFit/>
          </a:bodyPr>
          <a:lstStyle/>
          <a:p>
            <a:r>
              <a:rPr lang="en-US" sz="4000" b="1" dirty="0" smtClean="0">
                <a:solidFill>
                  <a:srgbClr val="2A53C4"/>
                </a:solidFill>
                <a:latin typeface="+mj-lt"/>
              </a:rPr>
              <a:t>Algorithm Evaluation</a:t>
            </a:r>
            <a:endParaRPr lang="en-US" sz="4000" b="1" dirty="0">
              <a:latin typeface="+mj-lt"/>
            </a:endParaRPr>
          </a:p>
        </p:txBody>
      </p:sp>
      <p:sp>
        <p:nvSpPr>
          <p:cNvPr id="7" name="Text Placeholder 2"/>
          <p:cNvSpPr txBox="1">
            <a:spLocks/>
          </p:cNvSpPr>
          <p:nvPr/>
        </p:nvSpPr>
        <p:spPr>
          <a:xfrm>
            <a:off x="457200" y="1417638"/>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3 </a:t>
            </a:r>
            <a:r>
              <a:rPr lang="en-US" sz="1800" dirty="0" smtClean="0">
                <a:solidFill>
                  <a:schemeClr val="tx1"/>
                </a:solidFill>
              </a:rPr>
              <a:t>sets of test</a:t>
            </a:r>
          </a:p>
          <a:p>
            <a:r>
              <a:rPr lang="en-US" sz="1800" dirty="0">
                <a:solidFill>
                  <a:schemeClr val="tx1"/>
                </a:solidFill>
              </a:rPr>
              <a:t>S</a:t>
            </a:r>
            <a:r>
              <a:rPr lang="en-US" sz="1800" dirty="0" smtClean="0">
                <a:solidFill>
                  <a:schemeClr val="tx1"/>
                </a:solidFill>
              </a:rPr>
              <a:t>imilarity is proportional to the number of user</a:t>
            </a:r>
          </a:p>
          <a:p>
            <a:endParaRPr lang="en-US" sz="1800" dirty="0" smtClean="0">
              <a:solidFill>
                <a:schemeClr val="tx1"/>
              </a:solidFill>
            </a:endParaRPr>
          </a:p>
        </p:txBody>
      </p:sp>
      <p:grpSp>
        <p:nvGrpSpPr>
          <p:cNvPr id="6" name="Group 5"/>
          <p:cNvGrpSpPr/>
          <p:nvPr/>
        </p:nvGrpSpPr>
        <p:grpSpPr>
          <a:xfrm>
            <a:off x="2036367" y="3427539"/>
            <a:ext cx="4728366" cy="2848614"/>
            <a:chOff x="4047893" y="3407219"/>
            <a:chExt cx="4728366" cy="2848614"/>
          </a:xfrm>
        </p:grpSpPr>
        <p:graphicFrame>
          <p:nvGraphicFramePr>
            <p:cNvPr id="3" name="图表 2"/>
            <p:cNvGraphicFramePr/>
            <p:nvPr>
              <p:extLst>
                <p:ext uri="{D42A27DB-BD31-4B8C-83A1-F6EECF244321}">
                  <p14:modId xmlns:p14="http://schemas.microsoft.com/office/powerpoint/2010/main" val="121091010"/>
                </p:ext>
              </p:extLst>
            </p:nvPr>
          </p:nvGraphicFramePr>
          <p:xfrm>
            <a:off x="4047893" y="3407219"/>
            <a:ext cx="4728366" cy="284861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rot="16200000">
              <a:off x="3522321" y="4693027"/>
              <a:ext cx="1328145" cy="276999"/>
            </a:xfrm>
            <a:prstGeom prst="rect">
              <a:avLst/>
            </a:prstGeom>
            <a:noFill/>
          </p:spPr>
          <p:txBody>
            <a:bodyPr wrap="square" rtlCol="0">
              <a:spAutoFit/>
            </a:bodyPr>
            <a:lstStyle/>
            <a:p>
              <a:pPr algn="ctr"/>
              <a:r>
                <a:rPr lang="en-US" sz="1200" dirty="0" smtClean="0"/>
                <a:t>Cosine Similarity</a:t>
              </a:r>
              <a:endParaRPr lang="en-US" sz="1200" dirty="0"/>
            </a:p>
          </p:txBody>
        </p:sp>
        <p:sp>
          <p:nvSpPr>
            <p:cNvPr id="8" name="TextBox 7"/>
            <p:cNvSpPr txBox="1"/>
            <p:nvPr/>
          </p:nvSpPr>
          <p:spPr>
            <a:xfrm>
              <a:off x="5389397" y="5749667"/>
              <a:ext cx="2045359" cy="276999"/>
            </a:xfrm>
            <a:prstGeom prst="rect">
              <a:avLst/>
            </a:prstGeom>
            <a:noFill/>
          </p:spPr>
          <p:txBody>
            <a:bodyPr wrap="square" rtlCol="0">
              <a:spAutoFit/>
            </a:bodyPr>
            <a:lstStyle/>
            <a:p>
              <a:pPr algn="ctr"/>
              <a:r>
                <a:rPr lang="en-US" sz="1200" smtClean="0"/>
                <a:t>Number of User Compared</a:t>
              </a:r>
              <a:endParaRPr lang="en-US" sz="1200" dirty="0"/>
            </a:p>
          </p:txBody>
        </p:sp>
      </p:grpSp>
    </p:spTree>
    <p:extLst>
      <p:ext uri="{BB962C8B-B14F-4D97-AF65-F5344CB8AC3E}">
        <p14:creationId xmlns:p14="http://schemas.microsoft.com/office/powerpoint/2010/main" val="305602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404355"/>
            <a:ext cx="3505213" cy="707886"/>
          </a:xfrm>
          <a:prstGeom prst="rect">
            <a:avLst/>
          </a:prstGeom>
        </p:spPr>
        <p:txBody>
          <a:bodyPr wrap="square">
            <a:spAutoFit/>
          </a:bodyPr>
          <a:lstStyle/>
          <a:p>
            <a:pPr lvl="0"/>
            <a:r>
              <a:rPr lang="en-US" sz="4000" b="1" dirty="0" smtClean="0">
                <a:solidFill>
                  <a:srgbClr val="2A53C4"/>
                </a:solidFill>
                <a:latin typeface="+mj-lt"/>
              </a:rPr>
              <a:t>User Test</a:t>
            </a:r>
            <a:endParaRPr lang="en-US" sz="4000" b="1" dirty="0">
              <a:solidFill>
                <a:srgbClr val="2A53C4"/>
              </a:solidFill>
              <a:latin typeface="+mj-lt"/>
            </a:endParaRPr>
          </a:p>
        </p:txBody>
      </p:sp>
      <p:sp>
        <p:nvSpPr>
          <p:cNvPr id="3" name="Text Placeholder 2"/>
          <p:cNvSpPr txBox="1">
            <a:spLocks/>
          </p:cNvSpPr>
          <p:nvPr/>
        </p:nvSpPr>
        <p:spPr>
          <a:xfrm>
            <a:off x="457200" y="1417638"/>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Who, How, Amount</a:t>
            </a:r>
          </a:p>
          <a:p>
            <a:r>
              <a:rPr lang="en-US" sz="1800" dirty="0" smtClean="0">
                <a:solidFill>
                  <a:schemeClr val="tx1"/>
                </a:solidFill>
              </a:rPr>
              <a:t>Why has partial correct  part</a:t>
            </a:r>
          </a:p>
          <a:p>
            <a:r>
              <a:rPr lang="en-US" sz="1800" dirty="0" smtClean="0">
                <a:solidFill>
                  <a:schemeClr val="tx1"/>
                </a:solidFill>
              </a:rPr>
              <a:t>The real result</a:t>
            </a:r>
          </a:p>
          <a:p>
            <a:r>
              <a:rPr lang="en-US" sz="1800" dirty="0" smtClean="0">
                <a:solidFill>
                  <a:schemeClr val="tx1"/>
                </a:solidFill>
              </a:rPr>
              <a:t>The ideal result   </a:t>
            </a:r>
          </a:p>
        </p:txBody>
      </p:sp>
      <p:graphicFrame>
        <p:nvGraphicFramePr>
          <p:cNvPr id="4" name="图表 3"/>
          <p:cNvGraphicFramePr/>
          <p:nvPr>
            <p:extLst/>
          </p:nvPr>
        </p:nvGraphicFramePr>
        <p:xfrm>
          <a:off x="4651131" y="1500524"/>
          <a:ext cx="3048000" cy="177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20170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678" y="2991910"/>
            <a:ext cx="7716644"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4000" dirty="0" smtClean="0">
                <a:solidFill>
                  <a:schemeClr val="tx1"/>
                </a:solidFill>
              </a:rPr>
              <a:t>Video Demo</a:t>
            </a:r>
            <a:endParaRPr lang="en-US" sz="4000" dirty="0">
              <a:solidFill>
                <a:schemeClr val="tx1"/>
              </a:solidFill>
            </a:endParaRPr>
          </a:p>
        </p:txBody>
      </p:sp>
    </p:spTree>
    <p:custDataLst>
      <p:tags r:id="rId1"/>
    </p:custDataLst>
    <p:extLst>
      <p:ext uri="{BB962C8B-B14F-4D97-AF65-F5344CB8AC3E}">
        <p14:creationId xmlns:p14="http://schemas.microsoft.com/office/powerpoint/2010/main" val="1159975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3678" y="3123990"/>
            <a:ext cx="7716644" cy="979957"/>
          </a:xfrm>
          <a:prstGeom prst="rect">
            <a:avLst/>
          </a:prstGeom>
        </p:spPr>
        <p:txBody>
          <a:bodyPr>
            <a:normAutofit fontScale="92500" lnSpcReduction="20000"/>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4000" dirty="0" smtClean="0">
                <a:solidFill>
                  <a:schemeClr val="tx1"/>
                </a:solidFill>
              </a:rPr>
              <a:t>Thank You</a:t>
            </a:r>
          </a:p>
          <a:p>
            <a:pPr algn="ctr"/>
            <a:r>
              <a:rPr lang="en-US" sz="4000" dirty="0" smtClean="0">
                <a:solidFill>
                  <a:schemeClr val="tx1"/>
                </a:solidFill>
              </a:rPr>
              <a:t>Q&amp;A</a:t>
            </a:r>
          </a:p>
          <a:p>
            <a:pPr algn="ctr"/>
            <a:endParaRPr lang="en-US" sz="4000" dirty="0">
              <a:solidFill>
                <a:schemeClr val="tx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436" y="415977"/>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Terminology</a:t>
            </a:r>
            <a:r>
              <a:rPr lang="en-US" sz="4000" dirty="0" smtClean="0">
                <a:solidFill>
                  <a:schemeClr val="tx1"/>
                </a:solidFill>
              </a:rPr>
              <a:t> </a:t>
            </a:r>
            <a:endParaRPr lang="en-US" sz="4000" dirty="0">
              <a:solidFill>
                <a:schemeClr val="tx1"/>
              </a:solidFill>
            </a:endParaRPr>
          </a:p>
        </p:txBody>
      </p:sp>
      <p:sp>
        <p:nvSpPr>
          <p:cNvPr id="2" name="Rectangle 1"/>
          <p:cNvSpPr/>
          <p:nvPr/>
        </p:nvSpPr>
        <p:spPr>
          <a:xfrm>
            <a:off x="534436" y="1395934"/>
            <a:ext cx="7886700" cy="1200329"/>
          </a:xfrm>
          <a:prstGeom prst="rect">
            <a:avLst/>
          </a:prstGeom>
        </p:spPr>
        <p:txBody>
          <a:bodyPr wrap="square">
            <a:spAutoFit/>
          </a:bodyPr>
          <a:lstStyle/>
          <a:p>
            <a:r>
              <a:rPr lang="en-US" b="1" dirty="0" smtClean="0">
                <a:solidFill>
                  <a:srgbClr val="222222"/>
                </a:solidFill>
                <a:latin typeface="Roboto" charset="0"/>
              </a:rPr>
              <a:t>[1]Business </a:t>
            </a:r>
            <a:r>
              <a:rPr lang="en-US" b="1" dirty="0">
                <a:solidFill>
                  <a:srgbClr val="222222"/>
                </a:solidFill>
                <a:latin typeface="Roboto" charset="0"/>
              </a:rPr>
              <a:t>Intelligence</a:t>
            </a:r>
            <a:r>
              <a:rPr lang="en-US" dirty="0">
                <a:solidFill>
                  <a:srgbClr val="222222"/>
                </a:solidFill>
                <a:latin typeface="Roboto" charset="0"/>
              </a:rPr>
              <a:t> (</a:t>
            </a:r>
            <a:r>
              <a:rPr lang="en-US" b="1" dirty="0">
                <a:solidFill>
                  <a:srgbClr val="222222"/>
                </a:solidFill>
                <a:latin typeface="Roboto" charset="0"/>
              </a:rPr>
              <a:t>BI</a:t>
            </a:r>
            <a:r>
              <a:rPr lang="en-US" dirty="0">
                <a:solidFill>
                  <a:srgbClr val="222222"/>
                </a:solidFill>
                <a:latin typeface="Roboto" charset="0"/>
              </a:rPr>
              <a:t>) comprises the set of strategies, processes, applications, data, technologies and technical architectures which are used by enterprises to support the collection, data analysis, presentation and dissemination of business information.</a:t>
            </a:r>
            <a:endParaRPr lang="en-US" dirty="0"/>
          </a:p>
        </p:txBody>
      </p:sp>
      <p:sp>
        <p:nvSpPr>
          <p:cNvPr id="4" name="Rectangle 3"/>
          <p:cNvSpPr/>
          <p:nvPr/>
        </p:nvSpPr>
        <p:spPr>
          <a:xfrm>
            <a:off x="534436" y="2596263"/>
            <a:ext cx="7886700" cy="646331"/>
          </a:xfrm>
          <a:prstGeom prst="rect">
            <a:avLst/>
          </a:prstGeom>
        </p:spPr>
        <p:txBody>
          <a:bodyPr wrap="square">
            <a:spAutoFit/>
          </a:bodyPr>
          <a:lstStyle/>
          <a:p>
            <a:r>
              <a:rPr lang="en-US" b="1" dirty="0" smtClean="0">
                <a:latin typeface="Roboto" charset="0"/>
              </a:rPr>
              <a:t>[2]Gartner</a:t>
            </a:r>
            <a:r>
              <a:rPr lang="en-US" dirty="0">
                <a:latin typeface="Roboto" charset="0"/>
              </a:rPr>
              <a:t> delivers technology research to global technology business leaders to make informed decisions on key initiatives.</a:t>
            </a:r>
            <a:endParaRPr lang="en-US" dirty="0"/>
          </a:p>
        </p:txBody>
      </p:sp>
    </p:spTree>
    <p:extLst>
      <p:ext uri="{BB962C8B-B14F-4D97-AF65-F5344CB8AC3E}">
        <p14:creationId xmlns:p14="http://schemas.microsoft.com/office/powerpoint/2010/main" val="433415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436" y="415977"/>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Current Market</a:t>
            </a:r>
            <a:endParaRPr lang="en-US" sz="4000" dirty="0">
              <a:solidFill>
                <a:schemeClr val="accent1"/>
              </a:solidFill>
            </a:endParaRPr>
          </a:p>
        </p:txBody>
      </p:sp>
      <p:sp>
        <p:nvSpPr>
          <p:cNvPr id="5" name="Text Placeholder 2"/>
          <p:cNvSpPr txBox="1">
            <a:spLocks/>
          </p:cNvSpPr>
          <p:nvPr/>
        </p:nvSpPr>
        <p:spPr>
          <a:xfrm>
            <a:off x="534436" y="1467927"/>
            <a:ext cx="7886700" cy="988980"/>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The </a:t>
            </a:r>
            <a:r>
              <a:rPr lang="en-US" sz="1800" dirty="0">
                <a:solidFill>
                  <a:schemeClr val="tx1"/>
                </a:solidFill>
              </a:rPr>
              <a:t>market for restaurant recommendation app has not been fully </a:t>
            </a:r>
            <a:r>
              <a:rPr lang="en-US" sz="1800" dirty="0" smtClean="0">
                <a:solidFill>
                  <a:schemeClr val="tx1"/>
                </a:solidFill>
              </a:rPr>
              <a:t>developed while the demand for such app is huge</a:t>
            </a:r>
          </a:p>
          <a:p>
            <a:endParaRPr lang="en-US" sz="1800" dirty="0" smtClean="0">
              <a:solidFill>
                <a:schemeClr val="tx1"/>
              </a:solidFill>
            </a:endParaRPr>
          </a:p>
          <a:p>
            <a:endParaRPr lang="en-US" sz="1800" dirty="0">
              <a:solidFill>
                <a:schemeClr val="tx1"/>
              </a:solidFill>
            </a:endParaRPr>
          </a:p>
          <a:p>
            <a:endParaRPr lang="en-US" sz="1800" dirty="0" smtClean="0">
              <a:solidFill>
                <a:schemeClr val="tx1"/>
              </a:solidFill>
            </a:endParaRPr>
          </a:p>
          <a:p>
            <a:endParaRPr lang="en-US" sz="1800" dirty="0" smtClean="0">
              <a:solidFill>
                <a:schemeClr val="tx1"/>
              </a:solidFill>
            </a:endParaRPr>
          </a:p>
          <a:p>
            <a:endParaRPr lang="en-US" sz="1800" dirty="0" smtClean="0">
              <a:solidFill>
                <a:schemeClr val="tx1"/>
              </a:solidFill>
            </a:endParaRPr>
          </a:p>
          <a:p>
            <a:endParaRPr lang="en-US" sz="1800" dirty="0" smtClean="0">
              <a:solidFill>
                <a:schemeClr val="tx1"/>
              </a:solidFill>
            </a:endParaRPr>
          </a:p>
        </p:txBody>
      </p:sp>
      <p:sp>
        <p:nvSpPr>
          <p:cNvPr id="7" name="Text Placeholder 2"/>
          <p:cNvSpPr txBox="1">
            <a:spLocks/>
          </p:cNvSpPr>
          <p:nvPr/>
        </p:nvSpPr>
        <p:spPr>
          <a:xfrm>
            <a:off x="534436" y="2528900"/>
            <a:ext cx="3480003" cy="2637593"/>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Dine at restaurant:</a:t>
            </a:r>
          </a:p>
          <a:p>
            <a:pPr lvl="1"/>
            <a:r>
              <a:rPr lang="en-US" sz="1400" dirty="0" smtClean="0">
                <a:solidFill>
                  <a:schemeClr val="tx1"/>
                </a:solidFill>
              </a:rPr>
              <a:t>28% More than once a week </a:t>
            </a:r>
          </a:p>
          <a:p>
            <a:pPr lvl="1"/>
            <a:r>
              <a:rPr lang="en-US" sz="1400" dirty="0" smtClean="0">
                <a:solidFill>
                  <a:schemeClr val="tx1"/>
                </a:solidFill>
              </a:rPr>
              <a:t>24% Once a week</a:t>
            </a:r>
          </a:p>
          <a:p>
            <a:pPr lvl="1"/>
            <a:r>
              <a:rPr lang="en-US" sz="1400" dirty="0" smtClean="0">
                <a:solidFill>
                  <a:schemeClr val="tx1"/>
                </a:solidFill>
              </a:rPr>
              <a:t>27% 2-3 time a month</a:t>
            </a:r>
          </a:p>
          <a:p>
            <a:pPr lvl="1"/>
            <a:r>
              <a:rPr lang="en-US" sz="1400" dirty="0" smtClean="0">
                <a:solidFill>
                  <a:schemeClr val="tx1"/>
                </a:solidFill>
              </a:rPr>
              <a:t>Result base on survey over 500 </a:t>
            </a:r>
            <a:r>
              <a:rPr lang="en-US" sz="1400" dirty="0" smtClean="0">
                <a:solidFill>
                  <a:schemeClr val="tx1"/>
                </a:solidFill>
              </a:rPr>
              <a:t>Americans </a:t>
            </a:r>
            <a:r>
              <a:rPr lang="en-US" sz="1400" dirty="0" smtClean="0">
                <a:solidFill>
                  <a:schemeClr val="tx1"/>
                </a:solidFill>
              </a:rPr>
              <a:t>(</a:t>
            </a:r>
            <a:r>
              <a:rPr lang="en-US" sz="1400" dirty="0" err="1" smtClean="0">
                <a:solidFill>
                  <a:schemeClr val="tx1"/>
                </a:solidFill>
              </a:rPr>
              <a:t>SurveyMonkey</a:t>
            </a:r>
            <a:r>
              <a:rPr lang="en-US" sz="1400" dirty="0" smtClean="0">
                <a:solidFill>
                  <a:schemeClr val="tx1"/>
                </a:solidFill>
              </a:rPr>
              <a:t>)</a:t>
            </a:r>
            <a:endParaRPr lang="en-US" sz="1400" dirty="0" smtClean="0">
              <a:solidFill>
                <a:schemeClr val="tx1"/>
              </a:solidFill>
            </a:endParaRPr>
          </a:p>
          <a:p>
            <a:endParaRPr lang="en-US" sz="1800" dirty="0" smtClean="0">
              <a:solidFill>
                <a:schemeClr val="tx1"/>
              </a:solidFill>
            </a:endParaRPr>
          </a:p>
          <a:p>
            <a:endParaRPr lang="en-US" sz="1800" dirty="0">
              <a:solidFill>
                <a:schemeClr val="tx1"/>
              </a:solidFill>
            </a:endParaRPr>
          </a:p>
          <a:p>
            <a:endParaRPr lang="en-US" sz="1800" dirty="0" smtClean="0">
              <a:solidFill>
                <a:schemeClr val="tx1"/>
              </a:solidFill>
            </a:endParaRPr>
          </a:p>
          <a:p>
            <a:endParaRPr lang="en-US" sz="1800" dirty="0" smtClean="0">
              <a:solidFill>
                <a:schemeClr val="tx1"/>
              </a:solidFill>
            </a:endParaRPr>
          </a:p>
          <a:p>
            <a:endParaRPr lang="en-US" sz="1800" dirty="0" smtClean="0">
              <a:solidFill>
                <a:schemeClr val="tx1"/>
              </a:solidFill>
            </a:endParaRPr>
          </a:p>
          <a:p>
            <a:endParaRPr lang="en-US" sz="1800" dirty="0" smtClean="0">
              <a:solidFill>
                <a:schemeClr val="tx1"/>
              </a:solidFill>
            </a:endParaRPr>
          </a:p>
        </p:txBody>
      </p:sp>
      <p:grpSp>
        <p:nvGrpSpPr>
          <p:cNvPr id="4" name="Group 3"/>
          <p:cNvGrpSpPr/>
          <p:nvPr/>
        </p:nvGrpSpPr>
        <p:grpSpPr>
          <a:xfrm>
            <a:off x="4014439" y="2528900"/>
            <a:ext cx="5123285" cy="3374060"/>
            <a:chOff x="4014439" y="2528900"/>
            <a:chExt cx="5123285" cy="337406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014439" y="2528900"/>
              <a:ext cx="5123285" cy="3374060"/>
            </a:xfrm>
            <a:prstGeom prst="rect">
              <a:avLst/>
            </a:prstGeom>
          </p:spPr>
        </p:pic>
        <p:sp>
          <p:nvSpPr>
            <p:cNvPr id="2" name="TextBox 1"/>
            <p:cNvSpPr txBox="1"/>
            <p:nvPr/>
          </p:nvSpPr>
          <p:spPr>
            <a:xfrm>
              <a:off x="5618480" y="2621280"/>
              <a:ext cx="2802656" cy="307777"/>
            </a:xfrm>
            <a:prstGeom prst="rect">
              <a:avLst/>
            </a:prstGeom>
            <a:noFill/>
          </p:spPr>
          <p:txBody>
            <a:bodyPr wrap="square" rtlCol="0">
              <a:spAutoFit/>
            </a:bodyPr>
            <a:lstStyle/>
            <a:p>
              <a:pPr algn="ctr"/>
              <a:r>
                <a:rPr lang="en-US" sz="1400" dirty="0" smtClean="0"/>
                <a:t>Number of Restaurants in US</a:t>
              </a:r>
              <a:endParaRPr lang="en-US" sz="1400" dirty="0"/>
            </a:p>
          </p:txBody>
        </p:sp>
      </p:grpSp>
      <p:sp>
        <p:nvSpPr>
          <p:cNvPr id="8" name="Rectangle 7"/>
          <p:cNvSpPr/>
          <p:nvPr/>
        </p:nvSpPr>
        <p:spPr>
          <a:xfrm>
            <a:off x="7800498" y="5902960"/>
            <a:ext cx="1337226" cy="307777"/>
          </a:xfrm>
          <a:prstGeom prst="rect">
            <a:avLst/>
          </a:prstGeom>
        </p:spPr>
        <p:txBody>
          <a:bodyPr wrap="none">
            <a:spAutoFit/>
          </a:bodyPr>
          <a:lstStyle/>
          <a:p>
            <a:r>
              <a:rPr lang="en-US" sz="1400" dirty="0" smtClean="0">
                <a:latin typeface="Open Sans" charset="0"/>
              </a:rPr>
              <a:t>By-</a:t>
            </a:r>
            <a:r>
              <a:rPr lang="en-US" sz="1400" dirty="0" err="1" smtClean="0">
                <a:latin typeface="Open Sans" charset="0"/>
              </a:rPr>
              <a:t>Statista.com</a:t>
            </a:r>
            <a:endParaRPr lang="en-US" sz="1400" dirty="0"/>
          </a:p>
        </p:txBody>
      </p:sp>
    </p:spTree>
    <p:extLst>
      <p:ext uri="{BB962C8B-B14F-4D97-AF65-F5344CB8AC3E}">
        <p14:creationId xmlns:p14="http://schemas.microsoft.com/office/powerpoint/2010/main" val="1301855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4436" y="415977"/>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The </a:t>
            </a:r>
            <a:r>
              <a:rPr lang="en-US" sz="4000" dirty="0">
                <a:solidFill>
                  <a:schemeClr val="accent1"/>
                </a:solidFill>
              </a:rPr>
              <a:t>S</a:t>
            </a:r>
            <a:r>
              <a:rPr lang="en-US" sz="4000" dirty="0" smtClean="0">
                <a:solidFill>
                  <a:schemeClr val="accent1"/>
                </a:solidFill>
              </a:rPr>
              <a:t>ignificance</a:t>
            </a:r>
            <a:endParaRPr lang="en-US" sz="4000" dirty="0">
              <a:solidFill>
                <a:schemeClr val="accent1"/>
              </a:solidFill>
            </a:endParaRPr>
          </a:p>
        </p:txBody>
      </p:sp>
      <p:sp>
        <p:nvSpPr>
          <p:cNvPr id="3" name="Text Placeholder 2"/>
          <p:cNvSpPr txBox="1">
            <a:spLocks/>
          </p:cNvSpPr>
          <p:nvPr/>
        </p:nvSpPr>
        <p:spPr>
          <a:xfrm>
            <a:off x="534436" y="2229594"/>
            <a:ext cx="7886700" cy="1159002"/>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The </a:t>
            </a:r>
            <a:r>
              <a:rPr lang="en-US" sz="1800" dirty="0">
                <a:solidFill>
                  <a:schemeClr val="tx1"/>
                </a:solidFill>
              </a:rPr>
              <a:t>market leading restaurant App, such as Yelp, provides mostly crowd-sourced reviews about local </a:t>
            </a:r>
            <a:r>
              <a:rPr lang="en-US" sz="1800" dirty="0" smtClean="0">
                <a:solidFill>
                  <a:schemeClr val="tx1"/>
                </a:solidFill>
              </a:rPr>
              <a:t>businesses. </a:t>
            </a:r>
            <a:endParaRPr lang="en-US" sz="1800" dirty="0" smtClean="0">
              <a:solidFill>
                <a:schemeClr val="tx1"/>
              </a:solidFill>
            </a:endParaRPr>
          </a:p>
          <a:p>
            <a:pPr lvl="1">
              <a:buFont typeface="Arial" charset="0"/>
              <a:buChar char="•"/>
            </a:pPr>
            <a:r>
              <a:rPr lang="en-US" sz="1600" dirty="0">
                <a:solidFill>
                  <a:schemeClr val="tx1"/>
                </a:solidFill>
              </a:rPr>
              <a:t>Time consuming and inefficient</a:t>
            </a:r>
          </a:p>
          <a:p>
            <a:pPr lvl="1">
              <a:buFont typeface="Arial" charset="0"/>
              <a:buChar char="•"/>
            </a:pPr>
            <a:r>
              <a:rPr lang="en-US" sz="1600" dirty="0">
                <a:solidFill>
                  <a:schemeClr val="tx1"/>
                </a:solidFill>
              </a:rPr>
              <a:t>Conflict between friends</a:t>
            </a:r>
          </a:p>
          <a:p>
            <a:pPr lvl="1">
              <a:buFont typeface="Arial" charset="0"/>
              <a:buChar char="•"/>
            </a:pPr>
            <a:r>
              <a:rPr lang="en-US" sz="1600" dirty="0">
                <a:solidFill>
                  <a:schemeClr val="tx1"/>
                </a:solidFill>
              </a:rPr>
              <a:t>The choice is not what you want</a:t>
            </a:r>
          </a:p>
          <a:p>
            <a:endParaRPr lang="en-US" sz="1800" dirty="0" smtClean="0">
              <a:solidFill>
                <a:schemeClr val="tx1"/>
              </a:solidFill>
            </a:endParaRPr>
          </a:p>
          <a:p>
            <a:endParaRPr lang="en-US" sz="1800" dirty="0" smtClean="0">
              <a:solidFill>
                <a:schemeClr val="tx1"/>
              </a:solidFill>
            </a:endParaRPr>
          </a:p>
        </p:txBody>
      </p:sp>
      <p:sp>
        <p:nvSpPr>
          <p:cNvPr id="6" name="Text Placeholder 2"/>
          <p:cNvSpPr txBox="1">
            <a:spLocks/>
          </p:cNvSpPr>
          <p:nvPr/>
        </p:nvSpPr>
        <p:spPr>
          <a:xfrm>
            <a:off x="534436" y="1467927"/>
            <a:ext cx="7886700" cy="1096853"/>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Going out for lunch or dinner? </a:t>
            </a:r>
          </a:p>
          <a:p>
            <a:endParaRPr lang="en-US" sz="1800" dirty="0" smtClean="0">
              <a:solidFill>
                <a:schemeClr val="tx1"/>
              </a:solidFill>
            </a:endParaRPr>
          </a:p>
        </p:txBody>
      </p:sp>
      <p:grpSp>
        <p:nvGrpSpPr>
          <p:cNvPr id="4" name="Group 3"/>
          <p:cNvGrpSpPr/>
          <p:nvPr/>
        </p:nvGrpSpPr>
        <p:grpSpPr>
          <a:xfrm>
            <a:off x="3775587" y="3665660"/>
            <a:ext cx="5368413" cy="2932372"/>
            <a:chOff x="27650" y="3207833"/>
            <a:chExt cx="5924833" cy="307305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821730" y="3512148"/>
              <a:ext cx="2464420" cy="2464420"/>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440059" y="3207833"/>
              <a:ext cx="1281460" cy="571586"/>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4180214" y="4497884"/>
              <a:ext cx="1772269" cy="492949"/>
            </a:xfrm>
            <a:prstGeom prst="rect">
              <a:avLst/>
            </a:prstGeom>
          </p:spPr>
        </p:pic>
        <p:pic>
          <p:nvPicPr>
            <p:cNvPr id="11" name="Picture 10"/>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27650" y="4348976"/>
              <a:ext cx="1952128" cy="522701"/>
            </a:xfrm>
            <a:prstGeom prst="rect">
              <a:avLst/>
            </a:prstGeom>
          </p:spPr>
        </p:pic>
        <p:pic>
          <p:nvPicPr>
            <p:cNvPr id="12" name="Picture 11"/>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651932" y="5334437"/>
              <a:ext cx="961063" cy="946446"/>
            </a:xfrm>
            <a:prstGeom prst="rect">
              <a:avLst/>
            </a:prstGeom>
          </p:spPr>
        </p:pic>
      </p:grpSp>
    </p:spTree>
    <p:extLst>
      <p:ext uri="{BB962C8B-B14F-4D97-AF65-F5344CB8AC3E}">
        <p14:creationId xmlns:p14="http://schemas.microsoft.com/office/powerpoint/2010/main" val="196367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436" y="415977"/>
            <a:ext cx="7886700" cy="979957"/>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Our Approach</a:t>
            </a:r>
            <a:endParaRPr lang="en-US" sz="4000" dirty="0">
              <a:solidFill>
                <a:schemeClr val="accent1"/>
              </a:solidFill>
            </a:endParaRPr>
          </a:p>
        </p:txBody>
      </p:sp>
      <p:sp>
        <p:nvSpPr>
          <p:cNvPr id="4" name="Text Placeholder 2"/>
          <p:cNvSpPr txBox="1">
            <a:spLocks/>
          </p:cNvSpPr>
          <p:nvPr/>
        </p:nvSpPr>
        <p:spPr>
          <a:xfrm>
            <a:off x="534436" y="1467927"/>
            <a:ext cx="7886700" cy="1096853"/>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Restaurants are recommend based on personal preference</a:t>
            </a:r>
            <a:endParaRPr lang="en-US" sz="1800" dirty="0" smtClean="0">
              <a:solidFill>
                <a:schemeClr val="tx1"/>
              </a:solidFill>
            </a:endParaRPr>
          </a:p>
          <a:p>
            <a:r>
              <a:rPr lang="en-US" sz="1800" dirty="0" smtClean="0">
                <a:solidFill>
                  <a:schemeClr val="tx1"/>
                </a:solidFill>
              </a:rPr>
              <a:t>Restaurant result shown in seconds</a:t>
            </a:r>
          </a:p>
          <a:p>
            <a:r>
              <a:rPr lang="en-US" sz="1800" dirty="0" smtClean="0">
                <a:solidFill>
                  <a:schemeClr val="tx1"/>
                </a:solidFill>
              </a:rPr>
              <a:t>Only nearby restaurants are shown to user</a:t>
            </a:r>
          </a:p>
          <a:p>
            <a:r>
              <a:rPr lang="en-US" sz="1800" dirty="0" smtClean="0">
                <a:solidFill>
                  <a:schemeClr val="tx1"/>
                </a:solidFill>
              </a:rPr>
              <a:t>Additional function and feature can be added in the </a:t>
            </a:r>
            <a:r>
              <a:rPr lang="en-US" sz="1800" dirty="0" err="1" smtClean="0">
                <a:solidFill>
                  <a:schemeClr val="tx1"/>
                </a:solidFill>
              </a:rPr>
              <a:t>furture</a:t>
            </a:r>
            <a:endParaRPr lang="en-US" sz="1800" dirty="0" smtClean="0">
              <a:solidFill>
                <a:schemeClr val="tx1"/>
              </a:solidFill>
            </a:endParaRPr>
          </a:p>
          <a:p>
            <a:pPr lvl="1"/>
            <a:r>
              <a:rPr lang="en-US" sz="1400" dirty="0" err="1" smtClean="0">
                <a:solidFill>
                  <a:schemeClr val="tx1"/>
                </a:solidFill>
              </a:rPr>
              <a:t>Eg</a:t>
            </a:r>
            <a:r>
              <a:rPr lang="en-US" sz="1400" dirty="0" smtClean="0">
                <a:solidFill>
                  <a:schemeClr val="tx1"/>
                </a:solidFill>
              </a:rPr>
              <a:t>: Recommend friends with similar tast</a:t>
            </a:r>
            <a:r>
              <a:rPr lang="en-US" sz="1400" dirty="0" smtClean="0">
                <a:solidFill>
                  <a:schemeClr val="tx1"/>
                </a:solidFill>
              </a:rPr>
              <a:t>e of food</a:t>
            </a:r>
            <a:endParaRPr lang="en-US" sz="1400" dirty="0" smtClean="0">
              <a:solidFill>
                <a:schemeClr val="tx1"/>
              </a:solidFill>
            </a:endParaRPr>
          </a:p>
          <a:p>
            <a:endParaRPr lang="en-US" sz="1800" dirty="0" smtClean="0">
              <a:solidFill>
                <a:schemeClr val="tx1"/>
              </a:solidFill>
            </a:endParaRPr>
          </a:p>
        </p:txBody>
      </p:sp>
    </p:spTree>
    <p:extLst>
      <p:ext uri="{BB962C8B-B14F-4D97-AF65-F5344CB8AC3E}">
        <p14:creationId xmlns:p14="http://schemas.microsoft.com/office/powerpoint/2010/main" val="602231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a:xfrm>
            <a:off x="685800" y="3122340"/>
            <a:ext cx="7772400" cy="880398"/>
          </a:xfrm>
        </p:spPr>
        <p:txBody>
          <a:bodyPr/>
          <a:lstStyle/>
          <a:p>
            <a:r>
              <a:rPr lang="en-US" altLang="zh-CN" sz="4800" i="1" dirty="0" smtClean="0"/>
              <a:t>Database</a:t>
            </a:r>
            <a:endParaRPr lang="zh-CN" altLang="en-US" sz="4800" i="1" dirty="0"/>
          </a:p>
        </p:txBody>
      </p:sp>
    </p:spTree>
    <p:custDataLst>
      <p:tags r:id="rId1"/>
    </p:custDataLst>
    <p:extLst>
      <p:ext uri="{BB962C8B-B14F-4D97-AF65-F5344CB8AC3E}">
        <p14:creationId xmlns:p14="http://schemas.microsoft.com/office/powerpoint/2010/main" val="205465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4436" y="511124"/>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accent1"/>
                </a:solidFill>
                <a:effectLst/>
                <a:uLnTx/>
                <a:uFillTx/>
                <a:cs typeface="Arial" panose="020B0604020202020204" pitchFamily="34" charset="0"/>
              </a:rPr>
              <a:t>Database</a:t>
            </a:r>
            <a:r>
              <a:rPr kumimoji="0" lang="en-US" sz="4000" b="1" i="0" u="none" strike="noStrike" kern="1200" cap="none" spc="0" normalizeH="0" baseline="0" noProof="0" dirty="0" smtClean="0">
                <a:ln>
                  <a:noFill/>
                </a:ln>
                <a:solidFill>
                  <a:schemeClr val="accent1"/>
                </a:solidFill>
                <a:effectLst/>
                <a:uLnTx/>
                <a:uFillTx/>
              </a:rPr>
              <a:t> Design </a:t>
            </a:r>
            <a:r>
              <a:rPr kumimoji="0" lang="en-US" sz="4400" b="0" i="0" u="none" strike="noStrike" kern="1200" cap="none" spc="0" normalizeH="0" baseline="0" noProof="0" dirty="0" smtClean="0">
                <a:ln>
                  <a:noFill/>
                </a:ln>
                <a:solidFill>
                  <a:schemeClr val="accent1"/>
                </a:solidFill>
                <a:effectLst/>
                <a:uLnTx/>
                <a:uFillTx/>
                <a:latin typeface="Calibri"/>
                <a:ea typeface="+mj-ea"/>
                <a:cs typeface="+mj-cs"/>
              </a:rPr>
              <a:t/>
            </a:r>
            <a:br>
              <a:rPr kumimoji="0" lang="en-US" sz="4400" b="0" i="0" u="none" strike="noStrike" kern="1200" cap="none" spc="0" normalizeH="0" baseline="0" noProof="0" dirty="0" smtClean="0">
                <a:ln>
                  <a:noFill/>
                </a:ln>
                <a:solidFill>
                  <a:schemeClr val="accent1"/>
                </a:solidFill>
                <a:effectLst/>
                <a:uLnTx/>
                <a:uFillTx/>
                <a:latin typeface="Calibri"/>
                <a:ea typeface="+mj-ea"/>
                <a:cs typeface="+mj-cs"/>
              </a:rPr>
            </a:br>
            <a:endParaRPr kumimoji="0" lang="en-US" sz="4400" b="0" i="0" u="none" strike="noStrike" kern="1200" cap="none" spc="0" normalizeH="0" baseline="0" noProof="0" dirty="0">
              <a:ln>
                <a:noFill/>
              </a:ln>
              <a:solidFill>
                <a:schemeClr val="accent1"/>
              </a:solidFill>
              <a:effectLst/>
              <a:uLnTx/>
              <a:uFillTx/>
              <a:latin typeface="Calibri"/>
              <a:ea typeface="+mj-ea"/>
              <a:cs typeface="+mj-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69" y="2661603"/>
            <a:ext cx="5140312" cy="189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39" y="4716488"/>
            <a:ext cx="5203042"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a:xfrm>
            <a:off x="534436" y="1467927"/>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E-R Diagram</a:t>
            </a:r>
          </a:p>
          <a:p>
            <a:r>
              <a:rPr lang="en-US" sz="1800" dirty="0" smtClean="0">
                <a:solidFill>
                  <a:schemeClr val="tx1"/>
                </a:solidFill>
              </a:rPr>
              <a:t>Relational schema</a:t>
            </a:r>
          </a:p>
          <a:p>
            <a:pPr marL="0" indent="0">
              <a:buNone/>
            </a:pPr>
            <a:endParaRPr lang="en-US" sz="1800" dirty="0" smtClean="0">
              <a:solidFill>
                <a:schemeClr val="tx1"/>
              </a:solidFill>
            </a:endParaRPr>
          </a:p>
        </p:txBody>
      </p:sp>
    </p:spTree>
    <p:extLst>
      <p:ext uri="{BB962C8B-B14F-4D97-AF65-F5344CB8AC3E}">
        <p14:creationId xmlns:p14="http://schemas.microsoft.com/office/powerpoint/2010/main" val="6426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59051" y="487680"/>
            <a:ext cx="8229600" cy="870099"/>
          </a:xfrm>
          <a:prstGeom prst="rect">
            <a:avLst/>
          </a:prstGeom>
        </p:spPr>
        <p:txBody>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4000" dirty="0" smtClean="0">
                <a:solidFill>
                  <a:schemeClr val="accent1"/>
                </a:solidFill>
              </a:rPr>
              <a:t>Database implement</a:t>
            </a:r>
            <a:endParaRPr lang="en-US" sz="4000" dirty="0">
              <a:solidFill>
                <a:schemeClr val="accent1"/>
              </a:solidFill>
            </a:endParaRPr>
          </a:p>
        </p:txBody>
      </p:sp>
      <p:sp>
        <p:nvSpPr>
          <p:cNvPr id="4" name="Text Placeholder 2"/>
          <p:cNvSpPr txBox="1">
            <a:spLocks/>
          </p:cNvSpPr>
          <p:nvPr/>
        </p:nvSpPr>
        <p:spPr>
          <a:xfrm>
            <a:off x="457200" y="1144737"/>
            <a:ext cx="7886700" cy="971886"/>
          </a:xfrm>
          <a:prstGeom prst="rect">
            <a:avLst/>
          </a:prstGeom>
        </p:spPr>
        <p:txBody>
          <a:bodyPr>
            <a:no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400" kern="1200">
                <a:solidFill>
                  <a:schemeClr val="accent5"/>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rPr>
              <a:t>Why Firebase(security, efficiency,  usability)</a:t>
            </a:r>
          </a:p>
          <a:p>
            <a:r>
              <a:rPr lang="en-US" sz="1800" dirty="0" smtClean="0">
                <a:solidFill>
                  <a:schemeClr val="tx1"/>
                </a:solidFill>
              </a:rPr>
              <a:t>Basic manipulation of the data base(insert, update, retrieve)</a:t>
            </a:r>
          </a:p>
          <a:p>
            <a:r>
              <a:rPr lang="en-US" sz="1800" dirty="0" smtClean="0">
                <a:solidFill>
                  <a:schemeClr val="tx1"/>
                </a:solidFill>
              </a:rPr>
              <a:t>The Jason tree structure of our database </a:t>
            </a:r>
          </a:p>
        </p:txBody>
      </p:sp>
      <p:pic>
        <p:nvPicPr>
          <p:cNvPr id="5" name="图片 4" descr="C:\Users\lxl\Desktop\jason.PNG"/>
          <p:cNvPicPr/>
          <p:nvPr/>
        </p:nvPicPr>
        <p:blipFill>
          <a:blip r:embed="rId2">
            <a:extLst>
              <a:ext uri="{28A0092B-C50C-407E-A947-70E740481C1C}">
                <a14:useLocalDpi xmlns:a14="http://schemas.microsoft.com/office/drawing/2010/main" val="0"/>
              </a:ext>
            </a:extLst>
          </a:blip>
          <a:srcRect/>
          <a:stretch>
            <a:fillRect/>
          </a:stretch>
        </p:blipFill>
        <p:spPr bwMode="auto">
          <a:xfrm>
            <a:off x="964221" y="2994391"/>
            <a:ext cx="4126523" cy="3032125"/>
          </a:xfrm>
          <a:prstGeom prst="rect">
            <a:avLst/>
          </a:prstGeom>
          <a:noFill/>
          <a:ln>
            <a:noFill/>
          </a:ln>
        </p:spPr>
      </p:pic>
    </p:spTree>
    <p:extLst>
      <p:ext uri="{BB962C8B-B14F-4D97-AF65-F5344CB8AC3E}">
        <p14:creationId xmlns:p14="http://schemas.microsoft.com/office/powerpoint/2010/main" val="3266128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8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
  <p:tag name="KSO_WM_SLIDE_INDEX" val="1"/>
  <p:tag name="KSO_WM_SLIDE_ITEM_CNT" val="2"/>
  <p:tag name="KSO_WM_SLIDE_LAYOUT" val="a_b"/>
  <p:tag name="KSO_WM_SLIDE_LAYOUT_CNT" val="1_1"/>
  <p:tag name="KSO_WM_SLIDE_TYPE" val="title"/>
  <p:tag name="KSO_WM_BEAUTIFY_FLAG" val="#wm#"/>
  <p:tag name="KSO_WM_TEMPLATE_THUMBS_INDEX" val="1、9、12、18、23、25、26、28、29"/>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29"/>
  <p:tag name="KSO_WM_SLIDE_INDEX" val="29"/>
  <p:tag name="KSO_WM_SLIDE_ITEM_CNT" val="1"/>
  <p:tag name="KSO_WM_SLIDE_LAYOUT" val="a"/>
  <p:tag name="KSO_WM_SLIDE_LAYOUT_CNT" val="1"/>
  <p:tag name="KSO_WM_SLIDE_TYPE" val="endPage"/>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29"/>
  <p:tag name="KSO_WM_SLIDE_INDEX" val="29"/>
  <p:tag name="KSO_WM_SLIDE_ITEM_CNT" val="1"/>
  <p:tag name="KSO_WM_SLIDE_LAYOUT" val="a"/>
  <p:tag name="KSO_WM_SLIDE_LAYOUT_CNT" val="1"/>
  <p:tag name="KSO_WM_SLIDE_TYPE" val="endPage"/>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83"/>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
  <p:tag name="KSO_WM_SLIDE_INDEX" val="1"/>
  <p:tag name="KSO_WM_SLIDE_ITEM_CNT" val="2"/>
  <p:tag name="KSO_WM_SLIDE_LAYOUT" val="a_b"/>
  <p:tag name="KSO_WM_SLIDE_LAYOUT_CNT" val="1_1"/>
  <p:tag name="KSO_WM_SLIDE_TYPE" val="title"/>
  <p:tag name="KSO_WM_BEAUTIFY_FLAG" val="#wm#"/>
  <p:tag name="KSO_WM_TEMPLATE_THUMBS_INDEX" val="1、9、12、18、23、25、26、28、29"/>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
  <p:tag name="KSO_WM_SLIDE_INDEX" val="1"/>
  <p:tag name="KSO_WM_SLIDE_ITEM_CNT" val="2"/>
  <p:tag name="KSO_WM_SLIDE_LAYOUT" val="a_b"/>
  <p:tag name="KSO_WM_SLIDE_LAYOUT_CNT" val="1_1"/>
  <p:tag name="KSO_WM_SLIDE_TYPE" val="title"/>
  <p:tag name="KSO_WM_BEAUTIFY_FLAG" val="#wm#"/>
  <p:tag name="KSO_WM_TEMPLATE_THUMBS_INDEX" val="1、9、12、18、23、25、26、28、29"/>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2"/>
  <p:tag name="KSO_WM_SLIDE_INDEX" val="12"/>
  <p:tag name="KSO_WM_SLIDE_ITEM_CNT" val="2"/>
  <p:tag name="KSO_WM_SLIDE_LAYOUT" val="a_b"/>
  <p:tag name="KSO_WM_SLIDE_LAYOUT_CNT" val="1_1"/>
  <p:tag name="KSO_WM_SLIDE_TYPE" val="sectionTitle"/>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5"/>
  <p:tag name="KSO_WM_TEMPLATE_CATEGORY" val="custom"/>
  <p:tag name="KSO_WM_TEMPLATE_INDEX" val="283"/>
  <p:tag name="KSO_WM_UNIT_INDEX" val="5"/>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10"/>
  <p:tag name="KSO_WM_TEMPLATE_CATEGORY" val="custom"/>
  <p:tag name="KSO_WM_TEMPLATE_INDEX" val="283"/>
  <p:tag name="KSO_WM_UNIT_INDEX" val="10"/>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15"/>
  <p:tag name="KSO_WM_TEMPLATE_CATEGORY" val="custom"/>
  <p:tag name="KSO_WM_TEMPLATE_INDEX" val="283"/>
  <p:tag name="KSO_WM_UNIT_INDEX" val="15"/>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20"/>
  <p:tag name="KSO_WM_TEMPLATE_CATEGORY" val="custom"/>
  <p:tag name="KSO_WM_TEMPLATE_INDEX" val="283"/>
  <p:tag name="KSO_WM_UNIT_INDEX" val="20"/>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5"/>
  <p:tag name="KSO_WM_UNIT_ID" val="custom507_11*l_i*1_5"/>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5_1"/>
  <p:tag name="KSO_WM_UNIT_ID" val="custom507_11*l_h_f*1_5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4"/>
  <p:tag name="KSO_WM_UNIT_ID" val="custom507_11*l_i*1_4"/>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4_1"/>
  <p:tag name="KSO_WM_UNIT_ID" val="custom507_11*l_h_f*1_4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3"/>
  <p:tag name="KSO_WM_UNIT_ID" val="custom507_11*l_i*1_3"/>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3_1"/>
  <p:tag name="KSO_WM_UNIT_ID" val="custom507_11*l_h_f*1_3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2"/>
  <p:tag name="KSO_WM_UNIT_ID" val="custom507_11*l_i*1_2"/>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2_1"/>
  <p:tag name="KSO_WM_UNIT_ID" val="custom507_11*l_h_f*1_2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1*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1"/>
  <p:tag name="KSO_WM_UNIT_FILL_FORE_SCHEMECOLOR_INDEX" val="5"/>
  <p:tag name="KSO_WM_UNIT_FILL_TYPE" val="1"/>
  <p:tag name="KSO_WM_UNIT_TEXT_FILL_FORE_SCHEMECOLOR_INDEX" val="2"/>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4*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2"/>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4*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2"/>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f"/>
  <p:tag name="KSO_WM_UNIT_INDEX" val="1"/>
  <p:tag name="KSO_WM_UNIT_ID" val="custom507_4*f*1"/>
  <p:tag name="KSO_WM_UNIT_CLEAR" val="1"/>
  <p:tag name="KSO_WM_UNIT_LAYERLEVEL" val="1"/>
  <p:tag name="KSO_WM_UNIT_VALUE" val="132"/>
  <p:tag name="KSO_WM_UNIT_HIGHLIGHT" val="0"/>
  <p:tag name="KSO_WM_UNIT_COMPATIBLE" val="0"/>
  <p:tag name="KSO_WM_UNIT_PRESET_TEXT_INDEX" val="5"/>
  <p:tag name="KSO_WM_UNIT_PRESET_TEXT_LEN" val="124"/>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b"/>
  <p:tag name="KSO_WM_UNIT_INDEX" val="1"/>
  <p:tag name="KSO_WM_UNIT_ID" val="custom507_12*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4*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2"/>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f"/>
  <p:tag name="KSO_WM_UNIT_INDEX" val="1"/>
  <p:tag name="KSO_WM_UNIT_ID" val="custom507_4*f*1"/>
  <p:tag name="KSO_WM_UNIT_CLEAR" val="1"/>
  <p:tag name="KSO_WM_UNIT_LAYERLEVEL" val="1"/>
  <p:tag name="KSO_WM_UNIT_VALUE" val="132"/>
  <p:tag name="KSO_WM_UNIT_HIGHLIGHT" val="0"/>
  <p:tag name="KSO_WM_UNIT_COMPATIBLE" val="0"/>
  <p:tag name="KSO_WM_UNIT_PRESET_TEXT_INDEX" val="5"/>
  <p:tag name="KSO_WM_UNIT_PRESET_TEXT_LEN" val="1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4*a*1"/>
  <p:tag name="KSO_WM_UNIT_CLEAR" val="1"/>
  <p:tag name="KSO_WM_UNIT_LAYERLEVEL" val="1"/>
  <p:tag name="KSO_WM_UNIT_VALUE" val="12"/>
  <p:tag name="KSO_WM_UNIT_ISCONTENTSTITLE" val="0"/>
  <p:tag name="KSO_WM_UNIT_HIGHLIGHT" val="0"/>
  <p:tag name="KSO_WM_UNIT_COMPATIBLE" val="0"/>
  <p:tag name="KSO_WM_UNIT_PRESET_TEXT_INDEX" val="3"/>
  <p:tag name="KSO_WM_UNIT_PRESET_TEXT_LEN" val="1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1*l_i*1_1"/>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15"/>
  <p:tag name="KSO_WM_SLIDE_INDEX" val="15"/>
  <p:tag name="KSO_WM_SLIDE_ITEM_CNT" val="3"/>
  <p:tag name="KSO_WM_SLIDE_LAYOUT" val="a_l"/>
  <p:tag name="KSO_WM_SLIDE_LAYOUT_CNT" val="1_1"/>
  <p:tag name="KSO_WM_SLIDE_TYPE" val="text"/>
  <p:tag name="KSO_WM_BEAUTIFY_FLAG" val="#wm#"/>
  <p:tag name="KSO_WM_SLIDE_POSITION" val="26*147"/>
  <p:tag name="KSO_WM_SLIDE_SIZE" val="656*357"/>
  <p:tag name="KSO_WM_DIAGRAM_GROUP_CODE" val="l1-2"/>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1"/>
  <p:tag name="KSO_WM_UNIT_ID" val="custom507_15*l_i*1_1"/>
  <p:tag name="KSO_WM_UNIT_CLEAR" val="1"/>
  <p:tag name="KSO_WM_UNIT_LAYERLEVEL" val="1_1"/>
  <p:tag name="KSO_WM_DIAGRAM_GROUP_CODE" val="l1-2"/>
  <p:tag name="KSO_WM_UNIT_FILL_FORE_SCHEMECOLOR_INDEX" val="13"/>
  <p:tag name="KSO_WM_UNI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5*i*1"/>
  <p:tag name="KSO_WM_TEMPLATE_CATEGORY" val="custom"/>
  <p:tag name="KSO_WM_TEMPLATE_INDEX" val="283"/>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5*i*8"/>
  <p:tag name="KSO_WM_TEMPLATE_CATEGORY" val="custom"/>
  <p:tag name="KSO_WM_TEMPLATE_INDEX" val="283"/>
  <p:tag name="KSO_WM_UNIT_INDEX" val="8"/>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5*i*15"/>
  <p:tag name="KSO_WM_TEMPLATE_CATEGORY" val="custom"/>
  <p:tag name="KSO_WM_TEMPLATE_INDEX" val="283"/>
  <p:tag name="KSO_WM_UNIT_INDEX" val="15"/>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a"/>
  <p:tag name="KSO_WM_UNIT_INDEX" val="1"/>
  <p:tag name="KSO_WM_UNIT_ID" val="custom507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5"/>
  <p:tag name="KSO_WM_UNIT_ID" val="custom507_15*l_i*1_5"/>
  <p:tag name="KSO_WM_UNIT_CLEAR" val="1"/>
  <p:tag name="KSO_WM_UNIT_LAYERLEVEL" val="1_1"/>
  <p:tag name="KSO_WM_DIAGRAM_GROUP_CODE" val="l1-2"/>
  <p:tag name="KSO_WM_UNIT_LINE_FORE_SCHEMECOLOR_INDEX" val="14"/>
  <p:tag name="KSO_WM_UNIT_LINE_FILL_TYPE" val="2"/>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a"/>
  <p:tag name="KSO_WM_UNIT_INDEX" val="1_2_1"/>
  <p:tag name="KSO_WM_UNIT_ID" val="custom507_15*l_h_a*1_2_1"/>
  <p:tag name="KSO_WM_UNIT_CLEAR" val="1"/>
  <p:tag name="KSO_WM_UNIT_LAYERLEVEL" val="1_1_1"/>
  <p:tag name="KSO_WM_UNIT_VALUE" val="16"/>
  <p:tag name="KSO_WM_UNIT_HIGHLIGHT" val="0"/>
  <p:tag name="KSO_WM_UNIT_COMPATIBLE" val="0"/>
  <p:tag name="KSO_WM_UNIT_PRESET_TEXT_INDEX" val="3"/>
  <p:tag name="KSO_WM_UNIT_PRESET_TEXT_LEN" val="5"/>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2_1"/>
  <p:tag name="KSO_WM_UNIT_ID" val="custom507_15*l_h_f*1_2_1"/>
  <p:tag name="KSO_WM_UNIT_CLEAR" val="1"/>
  <p:tag name="KSO_WM_UNIT_LAYERLEVEL" val="1_1_1"/>
  <p:tag name="KSO_WM_UNIT_VALUE" val="24"/>
  <p:tag name="KSO_WM_UNIT_HIGHLIGHT" val="0"/>
  <p:tag name="KSO_WM_UNIT_COMPATIBLE" val="0"/>
  <p:tag name="KSO_WM_UNIT_PRESET_TEXT_INDEX" val="4"/>
  <p:tag name="KSO_WM_UNIT_PRESET_TEXT_LEN" val="36"/>
  <p:tag name="KSO_WM_DIAGRAM_GROUP_CODE" val="l1-2"/>
  <p:tag name="KSO_WM_UNIT_TEXT_FILL_FORE_SCHEMECOLOR_INDEX" val="13"/>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3"/>
  <p:tag name="KSO_WM_UNIT_ID" val="custom507_15*l_i*1_3"/>
  <p:tag name="KSO_WM_UNIT_CLEAR" val="1"/>
  <p:tag name="KSO_WM_UNIT_LAYERLEVEL" val="1_1"/>
  <p:tag name="KSO_WM_DIAGRAM_GROUP_CODE" val="l1-2"/>
  <p:tag name="KSO_WM_UNIT_LINE_FORE_SCHEMECOLOR_INDEX" val="14"/>
  <p:tag name="KSO_WM_UNIT_LINE_FILL_TYPE" val="2"/>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a"/>
  <p:tag name="KSO_WM_UNIT_INDEX" val="1_3_1"/>
  <p:tag name="KSO_WM_UNIT_ID" val="custom507_15*l_h_a*1_3_1"/>
  <p:tag name="KSO_WM_UNIT_CLEAR" val="1"/>
  <p:tag name="KSO_WM_UNIT_LAYERLEVEL" val="1_1_1"/>
  <p:tag name="KSO_WM_UNIT_VALUE" val="20"/>
  <p:tag name="KSO_WM_UNIT_HIGHLIGHT" val="0"/>
  <p:tag name="KSO_WM_UNIT_COMPATIBLE" val="0"/>
  <p:tag name="KSO_WM_UNIT_PRESET_TEXT_INDEX" val="3"/>
  <p:tag name="KSO_WM_UNIT_PRESET_TEXT_LEN" val="5"/>
  <p:tag name="KSO_WM_DIAGRAM_GROUP_CODE" val="l1-2"/>
  <p:tag name="KSO_WM_UNIT_FILL_FORE_SCHEMECOLOR_INDEX" val="5"/>
  <p:tag name="KSO_WM_UNIT_FILL_TYPE" val="1"/>
  <p:tag name="KSO_WM_UNIT_TEXT_FILL_FORE_SCHEMECOLOR_INDEX" val="14"/>
  <p:tag name="KSO_WM_UNIT_TEX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3_1"/>
  <p:tag name="KSO_WM_UNIT_ID" val="custom507_15*l_h_f*1_3_1"/>
  <p:tag name="KSO_WM_UNIT_CLEAR" val="1"/>
  <p:tag name="KSO_WM_UNIT_LAYERLEVEL" val="1_1_1"/>
  <p:tag name="KSO_WM_UNIT_VALUE" val="24"/>
  <p:tag name="KSO_WM_UNIT_HIGHLIGHT" val="0"/>
  <p:tag name="KSO_WM_UNIT_COMPATIBLE" val="0"/>
  <p:tag name="KSO_WM_UNIT_PRESET_TEXT_INDEX" val="4"/>
  <p:tag name="KSO_WM_UNIT_PRESET_TEXT_LEN" val="36"/>
  <p:tag name="KSO_WM_DIAGRAM_GROUP_CODE" val="l1-2"/>
  <p:tag name="KSO_WM_UNIT_TEXT_FILL_FORE_SCHEMECOLOR_INDEX" val="13"/>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i"/>
  <p:tag name="KSO_WM_UNIT_INDEX" val="1_4"/>
  <p:tag name="KSO_WM_UNIT_ID" val="custom507_15*l_i*1_4"/>
  <p:tag name="KSO_WM_UNIT_CLEAR" val="1"/>
  <p:tag name="KSO_WM_UNIT_LAYERLEVEL" val="1_1"/>
  <p:tag name="KSO_WM_DIAGRAM_GROUP_CODE" val="l1-2"/>
  <p:tag name="KSO_WM_UNIT_LINE_FORE_SCHEMECOLOR_INDEX" val="14"/>
  <p:tag name="KSO_WM_UNIT_LINE_FILL_TYPE" val="2"/>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a"/>
  <p:tag name="KSO_WM_UNIT_INDEX" val="1_1_1"/>
  <p:tag name="KSO_WM_UNIT_ID" val="custom507_15*l_h_a*1_1_1"/>
  <p:tag name="KSO_WM_UNIT_CLEAR" val="1"/>
  <p:tag name="KSO_WM_UNIT_LAYERLEVEL" val="1_1_1"/>
  <p:tag name="KSO_WM_UNIT_VALUE" val="42"/>
  <p:tag name="KSO_WM_UNIT_HIGHLIGHT" val="0"/>
  <p:tag name="KSO_WM_UNIT_COMPATIBLE" val="0"/>
  <p:tag name="KSO_WM_UNIT_PRESET_TEXT_INDEX" val="3"/>
  <p:tag name="KSO_WM_UNIT_PRESET_TEXT_LEN" val="5"/>
  <p:tag name="KSO_WM_DIAGRAM_GROUP_CODE" val="l1-2"/>
  <p:tag name="KSO_WM_UNIT_FILL_FORE_SCHEMECOLOR_INDEX" val="6"/>
  <p:tag name="KSO_WM_UNIT_FILL_TYPE" val="1"/>
  <p:tag name="KSO_WM_UNIT_TEXT_FILL_FORE_SCHEMECOLOR_INDEX" val="14"/>
  <p:tag name="KSO_WM_UNIT_TEX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l_h_f"/>
  <p:tag name="KSO_WM_UNIT_INDEX" val="1_1_1"/>
  <p:tag name="KSO_WM_UNIT_ID" val="custom507_15*l_h_f*1_1_1"/>
  <p:tag name="KSO_WM_UNIT_CLEAR" val="1"/>
  <p:tag name="KSO_WM_UNIT_LAYERLEVEL" val="1_1_1"/>
  <p:tag name="KSO_WM_UNIT_VALUE" val="24"/>
  <p:tag name="KSO_WM_UNIT_HIGHLIGHT" val="0"/>
  <p:tag name="KSO_WM_UNIT_COMPATIBLE" val="0"/>
  <p:tag name="KSO_WM_UNIT_PRESET_TEXT_INDEX" val="4"/>
  <p:tag name="KSO_WM_UNIT_PRESET_TEXT_LEN" val="36"/>
  <p:tag name="KSO_WM_DIAGRAM_GROUP_CODE" val="l1-2"/>
  <p:tag name="KSO_WM_UNIT_TEXT_FILL_FORE_SCHEMECOLOR_INDEX" val="13"/>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83_11*i*0"/>
  <p:tag name="KSO_WM_TEMPLATE_CATEGORY" val="custom"/>
  <p:tag name="KSO_WM_TEMPLATE_INDEX" val="283"/>
  <p:tag name="KSO_WM_UNIT_INDEX" val="0"/>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83"/>
  <p:tag name="KSO_WM_TAG_VERSION" val="1.0"/>
  <p:tag name="KSO_WM_SLIDE_ID" val="custom283_4"/>
  <p:tag name="KSO_WM_SLIDE_INDEX" val="4"/>
  <p:tag name="KSO_WM_SLIDE_ITEM_CNT" val="2"/>
  <p:tag name="KSO_WM_SLIDE_LAYOUT" val="a_f_d"/>
  <p:tag name="KSO_WM_SLIDE_LAYOUT_CNT" val="1_1_1"/>
  <p:tag name="KSO_WM_SLIDE_TYPE" val="text"/>
  <p:tag name="KSO_WM_BEAUTIFY_FLAG" val="#wm#"/>
  <p:tag name="KSO_WM_SLIDE_POSITION" val="50*58"/>
  <p:tag name="KSO_WM_SLIDE_SIZE" val="620*426"/>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a"/>
  <p:tag name="KSO_WM_UNIT_INDEX" val="1_1"/>
  <p:tag name="KSO_WM_UNIT_ID" val="custom507_25*h_a*1_1"/>
  <p:tag name="KSO_WM_UNIT_CLEAR" val="1"/>
  <p:tag name="KSO_WM_UNIT_LAYERLEVEL" val="1_1"/>
  <p:tag name="KSO_WM_UNIT_VALUE" val="11"/>
  <p:tag name="KSO_WM_UNIT_HIGHLIGHT" val="0"/>
  <p:tag name="KSO_WM_UNIT_COMPATIBLE" val="0"/>
  <p:tag name="KSO_WM_UNIT_PRESET_TEXT_INDEX" val="3"/>
  <p:tag name="KSO_WM_UNIT_PRESET_TEXT_LEN" val="12"/>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83"/>
  <p:tag name="KSO_WM_UNIT_TYPE" val="h_f"/>
  <p:tag name="KSO_WM_UNIT_INDEX" val="1_1"/>
  <p:tag name="KSO_WM_UNIT_ID" val="custom507_25*h_f*1_1"/>
  <p:tag name="KSO_WM_UNIT_CLEAR" val="1"/>
  <p:tag name="KSO_WM_UNIT_LAYERLEVEL" val="1_1"/>
  <p:tag name="KSO_WM_UNIT_VALUE" val="84"/>
  <p:tag name="KSO_WM_UNIT_HIGHLIGHT" val="0"/>
  <p:tag name="KSO_WM_UNIT_COMPATIBLE" val="0"/>
  <p:tag name="KSO_WM_UNIT_PRESET_TEXT_INDEX" val="5"/>
  <p:tag name="KSO_WM_UNIT_PRESET_TEXT_LEN" val="124"/>
</p:tagLst>
</file>

<file path=ppt/theme/theme1.xml><?xml version="1.0" encoding="utf-8"?>
<a:theme xmlns:a="http://schemas.openxmlformats.org/drawingml/2006/main" name="1_Office 主题">
  <a:themeElements>
    <a:clrScheme name="507.27">
      <a:dk1>
        <a:srgbClr val="3F3F3F"/>
      </a:dk1>
      <a:lt1>
        <a:sysClr val="window" lastClr="FFFFFF"/>
      </a:lt1>
      <a:dk2>
        <a:srgbClr val="3F3F3F"/>
      </a:dk2>
      <a:lt2>
        <a:srgbClr val="FFFFFF"/>
      </a:lt2>
      <a:accent1>
        <a:srgbClr val="2A53C4"/>
      </a:accent1>
      <a:accent2>
        <a:srgbClr val="00B0F0"/>
      </a:accent2>
      <a:accent3>
        <a:srgbClr val="7ABDC0"/>
      </a:accent3>
      <a:accent4>
        <a:srgbClr val="A7C55B"/>
      </a:accent4>
      <a:accent5>
        <a:srgbClr val="F72862"/>
      </a:accent5>
      <a:accent6>
        <a:srgbClr val="1949B6"/>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602</TotalTime>
  <Words>1974</Words>
  <Application>Microsoft Macintosh PowerPoint</Application>
  <PresentationFormat>On-screen Show (4:3)</PresentationFormat>
  <Paragraphs>219</Paragraphs>
  <Slides>36</Slides>
  <Notes>24</Notes>
  <HiddenSlides>7</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Calibri</vt:lpstr>
      <vt:lpstr>Mangal</vt:lpstr>
      <vt:lpstr>Open Sans</vt:lpstr>
      <vt:lpstr>Roboto</vt:lpstr>
      <vt:lpstr>SimSun</vt:lpstr>
      <vt:lpstr>Wingdings</vt:lpstr>
      <vt:lpstr>宋体</vt:lpstr>
      <vt:lpstr>黑体</vt:lpstr>
      <vt:lpstr>Arial</vt:lpstr>
      <vt:lpstr>1_Office 主题</vt:lpstr>
      <vt:lpstr>Equation.3</vt:lpstr>
      <vt:lpstr>An Effective  Restaurant Recommendation App</vt:lpstr>
      <vt:lpstr>PowerPoint Presentation</vt:lpstr>
      <vt:lpstr>PowerPoint Presentation</vt:lpstr>
      <vt:lpstr>PowerPoint Presentation</vt:lpstr>
      <vt:lpstr>PowerPoint Presentation</vt:lpstr>
      <vt:lpstr>PowerPoint Presentation</vt:lpstr>
      <vt:lpstr>Database</vt:lpstr>
      <vt:lpstr>PowerPoint Presentation</vt:lpstr>
      <vt:lpstr>PowerPoint Presentation</vt:lpstr>
      <vt:lpstr>Map </vt:lpstr>
      <vt:lpstr>PowerPoint Presentation</vt:lpstr>
      <vt:lpstr>PowerPoint Presentation</vt:lpstr>
      <vt:lpstr>PowerPoint Presentation</vt:lpstr>
      <vt:lpstr>PowerPoint Presentation</vt:lpstr>
      <vt:lpstr>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khadg</dc:creator>
  <cp:lastModifiedBy>Microsoft Office User</cp:lastModifiedBy>
  <cp:revision>51</cp:revision>
  <dcterms:created xsi:type="dcterms:W3CDTF">2017-05-05T21:44:25Z</dcterms:created>
  <dcterms:modified xsi:type="dcterms:W3CDTF">2017-05-09T01:58:14Z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